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2.xml" ContentType="application/vnd.openxmlformats-officedocument.presentationml.tags+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Lst>
  <p:notesMasterIdLst>
    <p:notesMasterId r:id="rId50"/>
  </p:notesMasterIdLst>
  <p:handoutMasterIdLst>
    <p:handoutMasterId r:id="rId51"/>
  </p:handoutMasterIdLst>
  <p:sldIdLst>
    <p:sldId id="256" r:id="rId3"/>
    <p:sldId id="257" r:id="rId4"/>
    <p:sldId id="258" r:id="rId5"/>
    <p:sldId id="259"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9" r:id="rId19"/>
    <p:sldId id="280" r:id="rId20"/>
    <p:sldId id="281" r:id="rId21"/>
    <p:sldId id="285" r:id="rId22"/>
    <p:sldId id="286" r:id="rId23"/>
    <p:sldId id="287" r:id="rId24"/>
    <p:sldId id="288" r:id="rId25"/>
    <p:sldId id="290" r:id="rId26"/>
    <p:sldId id="326" r:id="rId27"/>
    <p:sldId id="329" r:id="rId28"/>
    <p:sldId id="330" r:id="rId29"/>
    <p:sldId id="331" r:id="rId30"/>
    <p:sldId id="363" r:id="rId31"/>
    <p:sldId id="332" r:id="rId32"/>
    <p:sldId id="334" r:id="rId33"/>
    <p:sldId id="335" r:id="rId34"/>
    <p:sldId id="345" r:id="rId35"/>
    <p:sldId id="346" r:id="rId36"/>
    <p:sldId id="347" r:id="rId37"/>
    <p:sldId id="348" r:id="rId38"/>
    <p:sldId id="349" r:id="rId39"/>
    <p:sldId id="364" r:id="rId40"/>
    <p:sldId id="350" r:id="rId41"/>
    <p:sldId id="351" r:id="rId42"/>
    <p:sldId id="357" r:id="rId43"/>
    <p:sldId id="358" r:id="rId44"/>
    <p:sldId id="361" r:id="rId45"/>
    <p:sldId id="360" r:id="rId46"/>
    <p:sldId id="362" r:id="rId47"/>
    <p:sldId id="343" r:id="rId48"/>
    <p:sldId id="344" r:id="rId49"/>
  </p:sldIdLst>
  <p:sldSz cx="9144000" cy="6858000" type="screen4x3"/>
  <p:notesSz cx="7023100" cy="9309100"/>
  <p:custDataLst>
    <p:tags r:id="rId52"/>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AD97"/>
    <a:srgbClr val="008080"/>
    <a:srgbClr val="5E3C63"/>
    <a:srgbClr val="000066"/>
    <a:srgbClr val="000099"/>
    <a:srgbClr val="FFFFFF"/>
    <a:srgbClr val="AAC46B"/>
    <a:srgbClr val="009394"/>
    <a:srgbClr val="0080FF"/>
    <a:srgbClr val="F7A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0" autoAdjust="0"/>
    <p:restoredTop sz="76304" autoAdjust="0"/>
  </p:normalViewPr>
  <p:slideViewPr>
    <p:cSldViewPr>
      <p:cViewPr varScale="1">
        <p:scale>
          <a:sx n="99" d="100"/>
          <a:sy n="99" d="100"/>
        </p:scale>
        <p:origin x="859" y="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67895-71F8-438E-A436-E502F871612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EC14F51-341C-4048-82F0-6C990936488F}">
      <dgm:prSet phldrT="[Text]"/>
      <dgm:spPr/>
      <dgm:t>
        <a:bodyPr/>
        <a:lstStyle/>
        <a:p>
          <a:r>
            <a:rPr lang="en-US" dirty="0" smtClean="0"/>
            <a:t>Equal opportunities in sports</a:t>
          </a:r>
          <a:endParaRPr lang="en-US" dirty="0"/>
        </a:p>
      </dgm:t>
    </dgm:pt>
    <dgm:pt modelId="{F04DB433-7D7F-45BF-BD11-DFFC2688B3C9}" type="parTrans" cxnId="{2C7FA341-8B62-439D-A815-79C5D778FA17}">
      <dgm:prSet/>
      <dgm:spPr/>
      <dgm:t>
        <a:bodyPr/>
        <a:lstStyle/>
        <a:p>
          <a:endParaRPr lang="en-US"/>
        </a:p>
      </dgm:t>
    </dgm:pt>
    <dgm:pt modelId="{48E9C63B-129C-4E5C-8272-7B6A81E4B84B}" type="sibTrans" cxnId="{2C7FA341-8B62-439D-A815-79C5D778FA17}">
      <dgm:prSet/>
      <dgm:spPr/>
      <dgm:t>
        <a:bodyPr/>
        <a:lstStyle/>
        <a:p>
          <a:endParaRPr lang="en-US"/>
        </a:p>
      </dgm:t>
    </dgm:pt>
    <dgm:pt modelId="{2586332B-94BA-47AB-92D4-F6403359C230}">
      <dgm:prSet phldrT="[Text]"/>
      <dgm:spPr/>
      <dgm:t>
        <a:bodyPr/>
        <a:lstStyle/>
        <a:p>
          <a:r>
            <a:rPr lang="en-US" dirty="0" smtClean="0"/>
            <a:t>Access to facilities based on gender identity</a:t>
          </a:r>
          <a:endParaRPr lang="en-US" dirty="0"/>
        </a:p>
      </dgm:t>
    </dgm:pt>
    <dgm:pt modelId="{BC06E0E7-D157-4032-B91D-6AC3C03B2DFA}" type="parTrans" cxnId="{AD612C95-99D8-4D3A-B328-97362F5DD421}">
      <dgm:prSet/>
      <dgm:spPr/>
      <dgm:t>
        <a:bodyPr/>
        <a:lstStyle/>
        <a:p>
          <a:endParaRPr lang="en-US"/>
        </a:p>
      </dgm:t>
    </dgm:pt>
    <dgm:pt modelId="{9F7EACE1-B61A-47C0-8882-D99D385A0C67}" type="sibTrans" cxnId="{AD612C95-99D8-4D3A-B328-97362F5DD421}">
      <dgm:prSet/>
      <dgm:spPr/>
      <dgm:t>
        <a:bodyPr/>
        <a:lstStyle/>
        <a:p>
          <a:endParaRPr lang="en-US"/>
        </a:p>
      </dgm:t>
    </dgm:pt>
    <dgm:pt modelId="{8894BAE8-C1C3-4670-A4D8-9F6C4E1F16EE}">
      <dgm:prSet phldrT="[Text]"/>
      <dgm:spPr/>
      <dgm:t>
        <a:bodyPr/>
        <a:lstStyle/>
        <a:p>
          <a:r>
            <a:rPr lang="en-US" dirty="0" smtClean="0"/>
            <a:t>Denial of access to education due to sex discrimination, the definition of which includes sexual harassment and sexual assault</a:t>
          </a:r>
          <a:endParaRPr lang="en-US" dirty="0"/>
        </a:p>
      </dgm:t>
    </dgm:pt>
    <dgm:pt modelId="{D899F685-07F2-4C4B-A3BD-9877D5D41CEC}" type="parTrans" cxnId="{3261B875-E8A3-4472-A000-CF056E177BFD}">
      <dgm:prSet/>
      <dgm:spPr/>
      <dgm:t>
        <a:bodyPr/>
        <a:lstStyle/>
        <a:p>
          <a:endParaRPr lang="en-US"/>
        </a:p>
      </dgm:t>
    </dgm:pt>
    <dgm:pt modelId="{8790401D-7169-4204-AA87-69B96996BC6A}" type="sibTrans" cxnId="{3261B875-E8A3-4472-A000-CF056E177BFD}">
      <dgm:prSet/>
      <dgm:spPr/>
      <dgm:t>
        <a:bodyPr/>
        <a:lstStyle/>
        <a:p>
          <a:endParaRPr lang="en-US"/>
        </a:p>
      </dgm:t>
    </dgm:pt>
    <dgm:pt modelId="{E750B5F3-DDCF-4CAE-BC27-FFC08C9540D2}" type="pres">
      <dgm:prSet presAssocID="{09767895-71F8-438E-A436-E502F8716122}" presName="Name0" presStyleCnt="0">
        <dgm:presLayoutVars>
          <dgm:chMax val="7"/>
          <dgm:chPref val="7"/>
          <dgm:dir/>
        </dgm:presLayoutVars>
      </dgm:prSet>
      <dgm:spPr/>
      <dgm:t>
        <a:bodyPr/>
        <a:lstStyle/>
        <a:p>
          <a:endParaRPr lang="en-US"/>
        </a:p>
      </dgm:t>
    </dgm:pt>
    <dgm:pt modelId="{1171C672-4BD4-419E-BA67-8B13C69D5E3D}" type="pres">
      <dgm:prSet presAssocID="{09767895-71F8-438E-A436-E502F8716122}" presName="Name1" presStyleCnt="0"/>
      <dgm:spPr/>
    </dgm:pt>
    <dgm:pt modelId="{379EC2B9-F69A-463C-8553-4F9AD031C065}" type="pres">
      <dgm:prSet presAssocID="{09767895-71F8-438E-A436-E502F8716122}" presName="cycle" presStyleCnt="0"/>
      <dgm:spPr/>
    </dgm:pt>
    <dgm:pt modelId="{34876AA4-391B-485C-8042-25B7F645665B}" type="pres">
      <dgm:prSet presAssocID="{09767895-71F8-438E-A436-E502F8716122}" presName="srcNode" presStyleLbl="node1" presStyleIdx="0" presStyleCnt="3"/>
      <dgm:spPr/>
    </dgm:pt>
    <dgm:pt modelId="{BA8426D3-D610-42F3-B23C-F23750276A6B}" type="pres">
      <dgm:prSet presAssocID="{09767895-71F8-438E-A436-E502F8716122}" presName="conn" presStyleLbl="parChTrans1D2" presStyleIdx="0" presStyleCnt="1"/>
      <dgm:spPr/>
      <dgm:t>
        <a:bodyPr/>
        <a:lstStyle/>
        <a:p>
          <a:endParaRPr lang="en-US"/>
        </a:p>
      </dgm:t>
    </dgm:pt>
    <dgm:pt modelId="{FEF0E6AE-E69F-4235-8ADA-92A5E244F05C}" type="pres">
      <dgm:prSet presAssocID="{09767895-71F8-438E-A436-E502F8716122}" presName="extraNode" presStyleLbl="node1" presStyleIdx="0" presStyleCnt="3"/>
      <dgm:spPr/>
    </dgm:pt>
    <dgm:pt modelId="{DA9F0311-E34E-4FC4-ACAA-B6CB97398A8B}" type="pres">
      <dgm:prSet presAssocID="{09767895-71F8-438E-A436-E502F8716122}" presName="dstNode" presStyleLbl="node1" presStyleIdx="0" presStyleCnt="3"/>
      <dgm:spPr/>
    </dgm:pt>
    <dgm:pt modelId="{48238B14-B8DB-420C-AE2D-23A0CC65F3F1}" type="pres">
      <dgm:prSet presAssocID="{BEC14F51-341C-4048-82F0-6C990936488F}" presName="text_1" presStyleLbl="node1" presStyleIdx="0" presStyleCnt="3">
        <dgm:presLayoutVars>
          <dgm:bulletEnabled val="1"/>
        </dgm:presLayoutVars>
      </dgm:prSet>
      <dgm:spPr/>
      <dgm:t>
        <a:bodyPr/>
        <a:lstStyle/>
        <a:p>
          <a:endParaRPr lang="en-US"/>
        </a:p>
      </dgm:t>
    </dgm:pt>
    <dgm:pt modelId="{53C11CE3-2533-4195-B4A3-0FF96390FD7C}" type="pres">
      <dgm:prSet presAssocID="{BEC14F51-341C-4048-82F0-6C990936488F}" presName="accent_1" presStyleCnt="0"/>
      <dgm:spPr/>
    </dgm:pt>
    <dgm:pt modelId="{7AA24CB9-0ADD-4F60-BCB4-48F4EF3AC1EB}" type="pres">
      <dgm:prSet presAssocID="{BEC14F51-341C-4048-82F0-6C990936488F}" presName="accentRepeatNode" presStyleLbl="solidFgAcc1" presStyleIdx="0" presStyleCnt="3"/>
      <dgm:spPr/>
    </dgm:pt>
    <dgm:pt modelId="{4617F15B-5C64-47DE-BD2A-B665E9C3A9A8}" type="pres">
      <dgm:prSet presAssocID="{2586332B-94BA-47AB-92D4-F6403359C230}" presName="text_2" presStyleLbl="node1" presStyleIdx="1" presStyleCnt="3">
        <dgm:presLayoutVars>
          <dgm:bulletEnabled val="1"/>
        </dgm:presLayoutVars>
      </dgm:prSet>
      <dgm:spPr/>
      <dgm:t>
        <a:bodyPr/>
        <a:lstStyle/>
        <a:p>
          <a:endParaRPr lang="en-US"/>
        </a:p>
      </dgm:t>
    </dgm:pt>
    <dgm:pt modelId="{C88C32BB-45FF-4ABD-B6C4-FD67F5FE4D10}" type="pres">
      <dgm:prSet presAssocID="{2586332B-94BA-47AB-92D4-F6403359C230}" presName="accent_2" presStyleCnt="0"/>
      <dgm:spPr/>
    </dgm:pt>
    <dgm:pt modelId="{A92B547C-1375-4709-B6CD-A0C1CB264322}" type="pres">
      <dgm:prSet presAssocID="{2586332B-94BA-47AB-92D4-F6403359C230}" presName="accentRepeatNode" presStyleLbl="solidFgAcc1" presStyleIdx="1" presStyleCnt="3"/>
      <dgm:spPr/>
    </dgm:pt>
    <dgm:pt modelId="{8F723F13-03BD-462E-988F-02D35F2D3EAE}" type="pres">
      <dgm:prSet presAssocID="{8894BAE8-C1C3-4670-A4D8-9F6C4E1F16EE}" presName="text_3" presStyleLbl="node1" presStyleIdx="2" presStyleCnt="3" custScaleY="137500">
        <dgm:presLayoutVars>
          <dgm:bulletEnabled val="1"/>
        </dgm:presLayoutVars>
      </dgm:prSet>
      <dgm:spPr/>
      <dgm:t>
        <a:bodyPr/>
        <a:lstStyle/>
        <a:p>
          <a:endParaRPr lang="en-US"/>
        </a:p>
      </dgm:t>
    </dgm:pt>
    <dgm:pt modelId="{0D2C48B6-D4B1-4333-B117-ECC630349E93}" type="pres">
      <dgm:prSet presAssocID="{8894BAE8-C1C3-4670-A4D8-9F6C4E1F16EE}" presName="accent_3" presStyleCnt="0"/>
      <dgm:spPr/>
    </dgm:pt>
    <dgm:pt modelId="{9B645FD8-6CE9-4DDF-BFDC-BE9A70BDF558}" type="pres">
      <dgm:prSet presAssocID="{8894BAE8-C1C3-4670-A4D8-9F6C4E1F16EE}" presName="accentRepeatNode" presStyleLbl="solidFgAcc1" presStyleIdx="2" presStyleCnt="3"/>
      <dgm:spPr/>
    </dgm:pt>
  </dgm:ptLst>
  <dgm:cxnLst>
    <dgm:cxn modelId="{AD612C95-99D8-4D3A-B328-97362F5DD421}" srcId="{09767895-71F8-438E-A436-E502F8716122}" destId="{2586332B-94BA-47AB-92D4-F6403359C230}" srcOrd="1" destOrd="0" parTransId="{BC06E0E7-D157-4032-B91D-6AC3C03B2DFA}" sibTransId="{9F7EACE1-B61A-47C0-8882-D99D385A0C67}"/>
    <dgm:cxn modelId="{DD2E9CE4-2585-4C66-9E8F-546AAAB26D0C}" type="presOf" srcId="{8894BAE8-C1C3-4670-A4D8-9F6C4E1F16EE}" destId="{8F723F13-03BD-462E-988F-02D35F2D3EAE}" srcOrd="0" destOrd="0" presId="urn:microsoft.com/office/officeart/2008/layout/VerticalCurvedList"/>
    <dgm:cxn modelId="{A902F8D0-FACD-42B2-B03D-799EAB217E47}" type="presOf" srcId="{BEC14F51-341C-4048-82F0-6C990936488F}" destId="{48238B14-B8DB-420C-AE2D-23A0CC65F3F1}" srcOrd="0" destOrd="0" presId="urn:microsoft.com/office/officeart/2008/layout/VerticalCurvedList"/>
    <dgm:cxn modelId="{2C7FA341-8B62-439D-A815-79C5D778FA17}" srcId="{09767895-71F8-438E-A436-E502F8716122}" destId="{BEC14F51-341C-4048-82F0-6C990936488F}" srcOrd="0" destOrd="0" parTransId="{F04DB433-7D7F-45BF-BD11-DFFC2688B3C9}" sibTransId="{48E9C63B-129C-4E5C-8272-7B6A81E4B84B}"/>
    <dgm:cxn modelId="{3261B875-E8A3-4472-A000-CF056E177BFD}" srcId="{09767895-71F8-438E-A436-E502F8716122}" destId="{8894BAE8-C1C3-4670-A4D8-9F6C4E1F16EE}" srcOrd="2" destOrd="0" parTransId="{D899F685-07F2-4C4B-A3BD-9877D5D41CEC}" sibTransId="{8790401D-7169-4204-AA87-69B96996BC6A}"/>
    <dgm:cxn modelId="{85E3EACF-D114-4A5A-8414-AEDD29740C60}" type="presOf" srcId="{09767895-71F8-438E-A436-E502F8716122}" destId="{E750B5F3-DDCF-4CAE-BC27-FFC08C9540D2}" srcOrd="0" destOrd="0" presId="urn:microsoft.com/office/officeart/2008/layout/VerticalCurvedList"/>
    <dgm:cxn modelId="{6F98B42C-52DD-43D1-83C4-F2464933C299}" type="presOf" srcId="{48E9C63B-129C-4E5C-8272-7B6A81E4B84B}" destId="{BA8426D3-D610-42F3-B23C-F23750276A6B}" srcOrd="0" destOrd="0" presId="urn:microsoft.com/office/officeart/2008/layout/VerticalCurvedList"/>
    <dgm:cxn modelId="{08635071-7AA9-4DF7-83BB-20AC2A1E3609}" type="presOf" srcId="{2586332B-94BA-47AB-92D4-F6403359C230}" destId="{4617F15B-5C64-47DE-BD2A-B665E9C3A9A8}" srcOrd="0" destOrd="0" presId="urn:microsoft.com/office/officeart/2008/layout/VerticalCurvedList"/>
    <dgm:cxn modelId="{9BFDF458-8D2D-4991-8521-0397FD89B0D0}" type="presParOf" srcId="{E750B5F3-DDCF-4CAE-BC27-FFC08C9540D2}" destId="{1171C672-4BD4-419E-BA67-8B13C69D5E3D}" srcOrd="0" destOrd="0" presId="urn:microsoft.com/office/officeart/2008/layout/VerticalCurvedList"/>
    <dgm:cxn modelId="{07A9B39A-F520-4E81-91E3-0418D8059A65}" type="presParOf" srcId="{1171C672-4BD4-419E-BA67-8B13C69D5E3D}" destId="{379EC2B9-F69A-463C-8553-4F9AD031C065}" srcOrd="0" destOrd="0" presId="urn:microsoft.com/office/officeart/2008/layout/VerticalCurvedList"/>
    <dgm:cxn modelId="{4F935143-60D3-4C4E-9AD0-7F9786361E13}" type="presParOf" srcId="{379EC2B9-F69A-463C-8553-4F9AD031C065}" destId="{34876AA4-391B-485C-8042-25B7F645665B}" srcOrd="0" destOrd="0" presId="urn:microsoft.com/office/officeart/2008/layout/VerticalCurvedList"/>
    <dgm:cxn modelId="{3777AE9D-584D-4F3E-8A82-31E97CB1025E}" type="presParOf" srcId="{379EC2B9-F69A-463C-8553-4F9AD031C065}" destId="{BA8426D3-D610-42F3-B23C-F23750276A6B}" srcOrd="1" destOrd="0" presId="urn:microsoft.com/office/officeart/2008/layout/VerticalCurvedList"/>
    <dgm:cxn modelId="{B8AA68E4-3930-4B85-B01B-46A4636EA37F}" type="presParOf" srcId="{379EC2B9-F69A-463C-8553-4F9AD031C065}" destId="{FEF0E6AE-E69F-4235-8ADA-92A5E244F05C}" srcOrd="2" destOrd="0" presId="urn:microsoft.com/office/officeart/2008/layout/VerticalCurvedList"/>
    <dgm:cxn modelId="{71CADA15-8146-427C-96D8-C0190CEC456B}" type="presParOf" srcId="{379EC2B9-F69A-463C-8553-4F9AD031C065}" destId="{DA9F0311-E34E-4FC4-ACAA-B6CB97398A8B}" srcOrd="3" destOrd="0" presId="urn:microsoft.com/office/officeart/2008/layout/VerticalCurvedList"/>
    <dgm:cxn modelId="{0B857BA9-1792-43E7-BF58-FE31FF2D55EC}" type="presParOf" srcId="{1171C672-4BD4-419E-BA67-8B13C69D5E3D}" destId="{48238B14-B8DB-420C-AE2D-23A0CC65F3F1}" srcOrd="1" destOrd="0" presId="urn:microsoft.com/office/officeart/2008/layout/VerticalCurvedList"/>
    <dgm:cxn modelId="{0AD086DD-E911-41C1-A1BF-A05A64EF679C}" type="presParOf" srcId="{1171C672-4BD4-419E-BA67-8B13C69D5E3D}" destId="{53C11CE3-2533-4195-B4A3-0FF96390FD7C}" srcOrd="2" destOrd="0" presId="urn:microsoft.com/office/officeart/2008/layout/VerticalCurvedList"/>
    <dgm:cxn modelId="{CC629BA3-C868-49D5-A107-FA0DA598BAE1}" type="presParOf" srcId="{53C11CE3-2533-4195-B4A3-0FF96390FD7C}" destId="{7AA24CB9-0ADD-4F60-BCB4-48F4EF3AC1EB}" srcOrd="0" destOrd="0" presId="urn:microsoft.com/office/officeart/2008/layout/VerticalCurvedList"/>
    <dgm:cxn modelId="{11EDDD4B-566C-41E7-A6B8-1E7A39854147}" type="presParOf" srcId="{1171C672-4BD4-419E-BA67-8B13C69D5E3D}" destId="{4617F15B-5C64-47DE-BD2A-B665E9C3A9A8}" srcOrd="3" destOrd="0" presId="urn:microsoft.com/office/officeart/2008/layout/VerticalCurvedList"/>
    <dgm:cxn modelId="{3E59EB1B-174E-436C-9B41-5D741D4CEFBF}" type="presParOf" srcId="{1171C672-4BD4-419E-BA67-8B13C69D5E3D}" destId="{C88C32BB-45FF-4ABD-B6C4-FD67F5FE4D10}" srcOrd="4" destOrd="0" presId="urn:microsoft.com/office/officeart/2008/layout/VerticalCurvedList"/>
    <dgm:cxn modelId="{D6B35576-12D8-4DD1-A534-C611BE923ED8}" type="presParOf" srcId="{C88C32BB-45FF-4ABD-B6C4-FD67F5FE4D10}" destId="{A92B547C-1375-4709-B6CD-A0C1CB264322}" srcOrd="0" destOrd="0" presId="urn:microsoft.com/office/officeart/2008/layout/VerticalCurvedList"/>
    <dgm:cxn modelId="{411CF6C1-E3E6-4072-9F9D-A5DF732D08E5}" type="presParOf" srcId="{1171C672-4BD4-419E-BA67-8B13C69D5E3D}" destId="{8F723F13-03BD-462E-988F-02D35F2D3EAE}" srcOrd="5" destOrd="0" presId="urn:microsoft.com/office/officeart/2008/layout/VerticalCurvedList"/>
    <dgm:cxn modelId="{A8E39408-9831-40BA-815D-C1CC7A5FB9F7}" type="presParOf" srcId="{1171C672-4BD4-419E-BA67-8B13C69D5E3D}" destId="{0D2C48B6-D4B1-4333-B117-ECC630349E93}" srcOrd="6" destOrd="0" presId="urn:microsoft.com/office/officeart/2008/layout/VerticalCurvedList"/>
    <dgm:cxn modelId="{C732169A-DF02-4167-8ADF-9A575BDECF36}" type="presParOf" srcId="{0D2C48B6-D4B1-4333-B117-ECC630349E93}" destId="{9B645FD8-6CE9-4DDF-BFDC-BE9A70BDF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A2B3A-BF53-4C3E-9A86-B1A4A8B410E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3FF500A-E01E-4BA0-B257-34C0829043F9}">
      <dgm:prSet phldrT="[Text]"/>
      <dgm:spPr/>
      <dgm:t>
        <a:bodyPr/>
        <a:lstStyle/>
        <a:p>
          <a:r>
            <a:rPr lang="en-US" dirty="0" smtClean="0"/>
            <a:t>Key Personnel</a:t>
          </a:r>
          <a:endParaRPr lang="en-US" dirty="0"/>
        </a:p>
      </dgm:t>
    </dgm:pt>
    <dgm:pt modelId="{B564BAD9-2DB4-4BC4-9354-4E34FCE3DD9D}" type="parTrans" cxnId="{C039A033-887A-4D06-A6A1-4037F6C0715B}">
      <dgm:prSet/>
      <dgm:spPr/>
      <dgm:t>
        <a:bodyPr/>
        <a:lstStyle/>
        <a:p>
          <a:endParaRPr lang="en-US"/>
        </a:p>
      </dgm:t>
    </dgm:pt>
    <dgm:pt modelId="{18574777-3F06-4FAC-A94B-BF2D7054B704}" type="sibTrans" cxnId="{C039A033-887A-4D06-A6A1-4037F6C0715B}">
      <dgm:prSet/>
      <dgm:spPr/>
      <dgm:t>
        <a:bodyPr/>
        <a:lstStyle/>
        <a:p>
          <a:endParaRPr lang="en-US"/>
        </a:p>
      </dgm:t>
    </dgm:pt>
    <dgm:pt modelId="{57389AC2-E646-42D2-9B52-5CC1BE8036C1}">
      <dgm:prSet phldrT="[Text]"/>
      <dgm:spPr/>
      <dgm:t>
        <a:bodyPr/>
        <a:lstStyle/>
        <a:p>
          <a:r>
            <a:rPr lang="en-US" dirty="0" smtClean="0"/>
            <a:t>Title IX Coordinators</a:t>
          </a:r>
          <a:endParaRPr lang="en-US" dirty="0"/>
        </a:p>
      </dgm:t>
    </dgm:pt>
    <dgm:pt modelId="{DEA1D72E-561B-4353-BA2F-1EE47768D43B}" type="parTrans" cxnId="{0FDB1A6D-351B-4D27-B71A-6DDBD2A16FEC}">
      <dgm:prSet/>
      <dgm:spPr/>
      <dgm:t>
        <a:bodyPr/>
        <a:lstStyle/>
        <a:p>
          <a:endParaRPr lang="en-US"/>
        </a:p>
      </dgm:t>
    </dgm:pt>
    <dgm:pt modelId="{F6BAE5EC-EBA0-4334-84FB-4B6427E10173}" type="sibTrans" cxnId="{0FDB1A6D-351B-4D27-B71A-6DDBD2A16FEC}">
      <dgm:prSet/>
      <dgm:spPr/>
      <dgm:t>
        <a:bodyPr/>
        <a:lstStyle/>
        <a:p>
          <a:endParaRPr lang="en-US"/>
        </a:p>
      </dgm:t>
    </dgm:pt>
    <dgm:pt modelId="{A7734743-F377-4521-BA1F-6D4DF2F6E367}">
      <dgm:prSet phldrT="[Text]"/>
      <dgm:spPr/>
      <dgm:t>
        <a:bodyPr/>
        <a:lstStyle/>
        <a:p>
          <a:r>
            <a:rPr lang="en-US" dirty="0" smtClean="0"/>
            <a:t>Investigators</a:t>
          </a:r>
          <a:endParaRPr lang="en-US" dirty="0"/>
        </a:p>
      </dgm:t>
    </dgm:pt>
    <dgm:pt modelId="{23BFE2E1-C0BE-48BA-883F-1EFAA0052636}" type="parTrans" cxnId="{E40C0813-8CC7-4BD6-AFB5-868BFA767129}">
      <dgm:prSet/>
      <dgm:spPr/>
      <dgm:t>
        <a:bodyPr/>
        <a:lstStyle/>
        <a:p>
          <a:endParaRPr lang="en-US"/>
        </a:p>
      </dgm:t>
    </dgm:pt>
    <dgm:pt modelId="{D850983A-F972-4AD5-9E40-D5CB9AD96957}" type="sibTrans" cxnId="{E40C0813-8CC7-4BD6-AFB5-868BFA767129}">
      <dgm:prSet/>
      <dgm:spPr/>
      <dgm:t>
        <a:bodyPr/>
        <a:lstStyle/>
        <a:p>
          <a:endParaRPr lang="en-US"/>
        </a:p>
      </dgm:t>
    </dgm:pt>
    <dgm:pt modelId="{357963C2-186C-41F2-A81D-7EC868DFFE08}">
      <dgm:prSet phldrT="[Text]"/>
      <dgm:spPr/>
      <dgm:t>
        <a:bodyPr/>
        <a:lstStyle/>
        <a:p>
          <a:r>
            <a:rPr lang="en-US" dirty="0" smtClean="0"/>
            <a:t>Decision-makers</a:t>
          </a:r>
          <a:endParaRPr lang="en-US" dirty="0"/>
        </a:p>
      </dgm:t>
    </dgm:pt>
    <dgm:pt modelId="{FC9C158A-BD33-476E-8981-2766E9410BA5}" type="parTrans" cxnId="{010348E5-D788-4B03-8980-BCF0E5B2D3AE}">
      <dgm:prSet/>
      <dgm:spPr/>
      <dgm:t>
        <a:bodyPr/>
        <a:lstStyle/>
        <a:p>
          <a:endParaRPr lang="en-US"/>
        </a:p>
      </dgm:t>
    </dgm:pt>
    <dgm:pt modelId="{B185214E-9FFE-4D8D-B4D4-A4A135C4F04C}" type="sibTrans" cxnId="{010348E5-D788-4B03-8980-BCF0E5B2D3AE}">
      <dgm:prSet/>
      <dgm:spPr/>
      <dgm:t>
        <a:bodyPr/>
        <a:lstStyle/>
        <a:p>
          <a:endParaRPr lang="en-US"/>
        </a:p>
      </dgm:t>
    </dgm:pt>
    <dgm:pt modelId="{6D48BBA6-A9B9-4078-ABF8-11CBDB1DD87F}">
      <dgm:prSet phldrT="[Text]"/>
      <dgm:spPr/>
      <dgm:t>
        <a:bodyPr/>
        <a:lstStyle/>
        <a:p>
          <a:r>
            <a:rPr lang="en-US" dirty="0" smtClean="0"/>
            <a:t>Advisors</a:t>
          </a:r>
          <a:endParaRPr lang="en-US" dirty="0"/>
        </a:p>
      </dgm:t>
    </dgm:pt>
    <dgm:pt modelId="{8F82AC6A-71FF-4C3C-9396-9440F068FFBE}" type="parTrans" cxnId="{443184B8-09D4-4219-8292-811F330797E0}">
      <dgm:prSet/>
      <dgm:spPr/>
      <dgm:t>
        <a:bodyPr/>
        <a:lstStyle/>
        <a:p>
          <a:endParaRPr lang="en-US"/>
        </a:p>
      </dgm:t>
    </dgm:pt>
    <dgm:pt modelId="{B9AB6B77-7EC9-4960-ADBE-67FC460B25D8}" type="sibTrans" cxnId="{443184B8-09D4-4219-8292-811F330797E0}">
      <dgm:prSet/>
      <dgm:spPr/>
      <dgm:t>
        <a:bodyPr/>
        <a:lstStyle/>
        <a:p>
          <a:endParaRPr lang="en-US"/>
        </a:p>
      </dgm:t>
    </dgm:pt>
    <dgm:pt modelId="{94E3FE9C-9EE8-4F18-A609-1B8171523AEA}">
      <dgm:prSet phldrT="[Text]"/>
      <dgm:spPr/>
      <dgm:t>
        <a:bodyPr/>
        <a:lstStyle/>
        <a:p>
          <a:r>
            <a:rPr lang="en-US" dirty="0" smtClean="0"/>
            <a:t>Informal Resolution Facilitators</a:t>
          </a:r>
          <a:endParaRPr lang="en-US" dirty="0"/>
        </a:p>
      </dgm:t>
    </dgm:pt>
    <dgm:pt modelId="{8BE33AA7-8B0F-4379-A29F-0695B406CB96}" type="parTrans" cxnId="{A35F9DFA-7367-4A52-8CD1-452202F9E735}">
      <dgm:prSet/>
      <dgm:spPr/>
      <dgm:t>
        <a:bodyPr/>
        <a:lstStyle/>
        <a:p>
          <a:endParaRPr lang="en-US"/>
        </a:p>
      </dgm:t>
    </dgm:pt>
    <dgm:pt modelId="{68123CBC-F820-4981-B24A-5A530E2F9E56}" type="sibTrans" cxnId="{A35F9DFA-7367-4A52-8CD1-452202F9E735}">
      <dgm:prSet/>
      <dgm:spPr/>
      <dgm:t>
        <a:bodyPr/>
        <a:lstStyle/>
        <a:p>
          <a:endParaRPr lang="en-US"/>
        </a:p>
      </dgm:t>
    </dgm:pt>
    <dgm:pt modelId="{CF69588F-356D-4343-9F96-58AEA534605B}">
      <dgm:prSet phldrT="[Text]"/>
      <dgm:spPr/>
      <dgm:t>
        <a:bodyPr/>
        <a:lstStyle/>
        <a:p>
          <a:r>
            <a:rPr lang="en-US" dirty="0" smtClean="0"/>
            <a:t>Appeal Decision-Makers</a:t>
          </a:r>
          <a:endParaRPr lang="en-US" dirty="0"/>
        </a:p>
      </dgm:t>
    </dgm:pt>
    <dgm:pt modelId="{DE770058-24F3-4B02-977D-7DD35650A9C7}" type="parTrans" cxnId="{F8584CD5-7074-4E92-A789-1BDF9E61C80A}">
      <dgm:prSet/>
      <dgm:spPr/>
      <dgm:t>
        <a:bodyPr/>
        <a:lstStyle/>
        <a:p>
          <a:endParaRPr lang="en-US"/>
        </a:p>
      </dgm:t>
    </dgm:pt>
    <dgm:pt modelId="{8868FFF6-E113-43EB-B893-D3C292AD23AF}" type="sibTrans" cxnId="{F8584CD5-7074-4E92-A789-1BDF9E61C80A}">
      <dgm:prSet/>
      <dgm:spPr/>
      <dgm:t>
        <a:bodyPr/>
        <a:lstStyle/>
        <a:p>
          <a:endParaRPr lang="en-US"/>
        </a:p>
      </dgm:t>
    </dgm:pt>
    <dgm:pt modelId="{71EC7267-6DD2-4111-BFC4-3EA579D6D77C}">
      <dgm:prSet phldrT="[Text]"/>
      <dgm:spPr/>
      <dgm:t>
        <a:bodyPr/>
        <a:lstStyle/>
        <a:p>
          <a:endParaRPr lang="en-US" dirty="0"/>
        </a:p>
      </dgm:t>
    </dgm:pt>
    <dgm:pt modelId="{61E4BDCD-8881-4106-A0F8-210659758C8F}" type="parTrans" cxnId="{DBAC48F7-274B-4E35-BA4E-ABFE6BFBD789}">
      <dgm:prSet/>
      <dgm:spPr/>
      <dgm:t>
        <a:bodyPr/>
        <a:lstStyle/>
        <a:p>
          <a:endParaRPr lang="en-US"/>
        </a:p>
      </dgm:t>
    </dgm:pt>
    <dgm:pt modelId="{8B42DCE5-8BAC-4884-8809-14D1EEB77FA2}" type="sibTrans" cxnId="{DBAC48F7-274B-4E35-BA4E-ABFE6BFBD789}">
      <dgm:prSet/>
      <dgm:spPr/>
      <dgm:t>
        <a:bodyPr/>
        <a:lstStyle/>
        <a:p>
          <a:endParaRPr lang="en-US"/>
        </a:p>
      </dgm:t>
    </dgm:pt>
    <dgm:pt modelId="{D6AFEE61-3318-41FE-B0F1-0279B348B1FA}" type="pres">
      <dgm:prSet presAssocID="{83CA2B3A-BF53-4C3E-9A86-B1A4A8B410E3}" presName="Name0" presStyleCnt="0">
        <dgm:presLayoutVars>
          <dgm:chMax val="1"/>
          <dgm:dir/>
          <dgm:animLvl val="ctr"/>
          <dgm:resizeHandles val="exact"/>
        </dgm:presLayoutVars>
      </dgm:prSet>
      <dgm:spPr/>
      <dgm:t>
        <a:bodyPr/>
        <a:lstStyle/>
        <a:p>
          <a:endParaRPr lang="en-US"/>
        </a:p>
      </dgm:t>
    </dgm:pt>
    <dgm:pt modelId="{4ABF4080-FEB8-401D-84BC-33FB25542925}" type="pres">
      <dgm:prSet presAssocID="{F3FF500A-E01E-4BA0-B257-34C0829043F9}" presName="centerShape" presStyleLbl="node0" presStyleIdx="0" presStyleCnt="1"/>
      <dgm:spPr/>
      <dgm:t>
        <a:bodyPr/>
        <a:lstStyle/>
        <a:p>
          <a:endParaRPr lang="en-US"/>
        </a:p>
      </dgm:t>
    </dgm:pt>
    <dgm:pt modelId="{459A9F7D-D556-4C1E-BD48-2DB837D5721C}" type="pres">
      <dgm:prSet presAssocID="{57389AC2-E646-42D2-9B52-5CC1BE8036C1}" presName="node" presStyleLbl="node1" presStyleIdx="0" presStyleCnt="6">
        <dgm:presLayoutVars>
          <dgm:bulletEnabled val="1"/>
        </dgm:presLayoutVars>
      </dgm:prSet>
      <dgm:spPr/>
      <dgm:t>
        <a:bodyPr/>
        <a:lstStyle/>
        <a:p>
          <a:endParaRPr lang="en-US"/>
        </a:p>
      </dgm:t>
    </dgm:pt>
    <dgm:pt modelId="{8B612DC8-0C6F-4172-B8DF-55F0A532257E}" type="pres">
      <dgm:prSet presAssocID="{57389AC2-E646-42D2-9B52-5CC1BE8036C1}" presName="dummy" presStyleCnt="0"/>
      <dgm:spPr/>
    </dgm:pt>
    <dgm:pt modelId="{D53CC5B2-2912-45E1-B280-05394E0150B6}" type="pres">
      <dgm:prSet presAssocID="{F6BAE5EC-EBA0-4334-84FB-4B6427E10173}" presName="sibTrans" presStyleLbl="sibTrans2D1" presStyleIdx="0" presStyleCnt="6"/>
      <dgm:spPr/>
      <dgm:t>
        <a:bodyPr/>
        <a:lstStyle/>
        <a:p>
          <a:endParaRPr lang="en-US"/>
        </a:p>
      </dgm:t>
    </dgm:pt>
    <dgm:pt modelId="{120CD989-40AC-4727-8740-DC43864056D4}" type="pres">
      <dgm:prSet presAssocID="{A7734743-F377-4521-BA1F-6D4DF2F6E367}" presName="node" presStyleLbl="node1" presStyleIdx="1" presStyleCnt="6">
        <dgm:presLayoutVars>
          <dgm:bulletEnabled val="1"/>
        </dgm:presLayoutVars>
      </dgm:prSet>
      <dgm:spPr/>
      <dgm:t>
        <a:bodyPr/>
        <a:lstStyle/>
        <a:p>
          <a:endParaRPr lang="en-US"/>
        </a:p>
      </dgm:t>
    </dgm:pt>
    <dgm:pt modelId="{70B1BDE3-44E0-467D-8FE9-F722A851C1E1}" type="pres">
      <dgm:prSet presAssocID="{A7734743-F377-4521-BA1F-6D4DF2F6E367}" presName="dummy" presStyleCnt="0"/>
      <dgm:spPr/>
    </dgm:pt>
    <dgm:pt modelId="{5859B529-03DC-4252-81EA-645B19EB9E87}" type="pres">
      <dgm:prSet presAssocID="{D850983A-F972-4AD5-9E40-D5CB9AD96957}" presName="sibTrans" presStyleLbl="sibTrans2D1" presStyleIdx="1" presStyleCnt="6"/>
      <dgm:spPr/>
      <dgm:t>
        <a:bodyPr/>
        <a:lstStyle/>
        <a:p>
          <a:endParaRPr lang="en-US"/>
        </a:p>
      </dgm:t>
    </dgm:pt>
    <dgm:pt modelId="{71B48E84-B564-4FB4-8773-BFEF1230B30A}" type="pres">
      <dgm:prSet presAssocID="{357963C2-186C-41F2-A81D-7EC868DFFE08}" presName="node" presStyleLbl="node1" presStyleIdx="2" presStyleCnt="6">
        <dgm:presLayoutVars>
          <dgm:bulletEnabled val="1"/>
        </dgm:presLayoutVars>
      </dgm:prSet>
      <dgm:spPr/>
      <dgm:t>
        <a:bodyPr/>
        <a:lstStyle/>
        <a:p>
          <a:endParaRPr lang="en-US"/>
        </a:p>
      </dgm:t>
    </dgm:pt>
    <dgm:pt modelId="{63CE2B07-7575-4392-8BB4-2B48E447003A}" type="pres">
      <dgm:prSet presAssocID="{357963C2-186C-41F2-A81D-7EC868DFFE08}" presName="dummy" presStyleCnt="0"/>
      <dgm:spPr/>
    </dgm:pt>
    <dgm:pt modelId="{2A8E8869-3C20-45D1-9800-81F849860FD8}" type="pres">
      <dgm:prSet presAssocID="{B185214E-9FFE-4D8D-B4D4-A4A135C4F04C}" presName="sibTrans" presStyleLbl="sibTrans2D1" presStyleIdx="2" presStyleCnt="6"/>
      <dgm:spPr/>
      <dgm:t>
        <a:bodyPr/>
        <a:lstStyle/>
        <a:p>
          <a:endParaRPr lang="en-US"/>
        </a:p>
      </dgm:t>
    </dgm:pt>
    <dgm:pt modelId="{80F33B8B-BCEF-428A-9A5A-77CC4DDBE547}" type="pres">
      <dgm:prSet presAssocID="{6D48BBA6-A9B9-4078-ABF8-11CBDB1DD87F}" presName="node" presStyleLbl="node1" presStyleIdx="3" presStyleCnt="6">
        <dgm:presLayoutVars>
          <dgm:bulletEnabled val="1"/>
        </dgm:presLayoutVars>
      </dgm:prSet>
      <dgm:spPr/>
      <dgm:t>
        <a:bodyPr/>
        <a:lstStyle/>
        <a:p>
          <a:endParaRPr lang="en-US"/>
        </a:p>
      </dgm:t>
    </dgm:pt>
    <dgm:pt modelId="{370D2131-2F33-42BD-A87F-B881322A26C4}" type="pres">
      <dgm:prSet presAssocID="{6D48BBA6-A9B9-4078-ABF8-11CBDB1DD87F}" presName="dummy" presStyleCnt="0"/>
      <dgm:spPr/>
    </dgm:pt>
    <dgm:pt modelId="{346EB67D-8BCE-4BB8-98F9-2A724DBD9D26}" type="pres">
      <dgm:prSet presAssocID="{B9AB6B77-7EC9-4960-ADBE-67FC460B25D8}" presName="sibTrans" presStyleLbl="sibTrans2D1" presStyleIdx="3" presStyleCnt="6"/>
      <dgm:spPr/>
      <dgm:t>
        <a:bodyPr/>
        <a:lstStyle/>
        <a:p>
          <a:endParaRPr lang="en-US"/>
        </a:p>
      </dgm:t>
    </dgm:pt>
    <dgm:pt modelId="{E7C5CC6C-D764-47E0-B674-237053A153E5}" type="pres">
      <dgm:prSet presAssocID="{94E3FE9C-9EE8-4F18-A609-1B8171523AEA}" presName="node" presStyleLbl="node1" presStyleIdx="4" presStyleCnt="6">
        <dgm:presLayoutVars>
          <dgm:bulletEnabled val="1"/>
        </dgm:presLayoutVars>
      </dgm:prSet>
      <dgm:spPr/>
      <dgm:t>
        <a:bodyPr/>
        <a:lstStyle/>
        <a:p>
          <a:endParaRPr lang="en-US"/>
        </a:p>
      </dgm:t>
    </dgm:pt>
    <dgm:pt modelId="{D41464BC-D3F5-489D-AEB4-76DD2206EEAE}" type="pres">
      <dgm:prSet presAssocID="{94E3FE9C-9EE8-4F18-A609-1B8171523AEA}" presName="dummy" presStyleCnt="0"/>
      <dgm:spPr/>
    </dgm:pt>
    <dgm:pt modelId="{28175E27-D59D-48E6-875F-1AABA1374ED9}" type="pres">
      <dgm:prSet presAssocID="{68123CBC-F820-4981-B24A-5A530E2F9E56}" presName="sibTrans" presStyleLbl="sibTrans2D1" presStyleIdx="4" presStyleCnt="6"/>
      <dgm:spPr/>
      <dgm:t>
        <a:bodyPr/>
        <a:lstStyle/>
        <a:p>
          <a:endParaRPr lang="en-US"/>
        </a:p>
      </dgm:t>
    </dgm:pt>
    <dgm:pt modelId="{9BED1A7C-6847-4C6A-8D93-9FEBB806F49E}" type="pres">
      <dgm:prSet presAssocID="{CF69588F-356D-4343-9F96-58AEA534605B}" presName="node" presStyleLbl="node1" presStyleIdx="5" presStyleCnt="6">
        <dgm:presLayoutVars>
          <dgm:bulletEnabled val="1"/>
        </dgm:presLayoutVars>
      </dgm:prSet>
      <dgm:spPr/>
      <dgm:t>
        <a:bodyPr/>
        <a:lstStyle/>
        <a:p>
          <a:endParaRPr lang="en-US"/>
        </a:p>
      </dgm:t>
    </dgm:pt>
    <dgm:pt modelId="{B9CE856A-F5FD-4F2D-888C-DC6DB3BCC4B1}" type="pres">
      <dgm:prSet presAssocID="{CF69588F-356D-4343-9F96-58AEA534605B}" presName="dummy" presStyleCnt="0"/>
      <dgm:spPr/>
    </dgm:pt>
    <dgm:pt modelId="{B3E5F8D6-21BD-4723-8F05-2DD0C0795320}" type="pres">
      <dgm:prSet presAssocID="{8868FFF6-E113-43EB-B893-D3C292AD23AF}" presName="sibTrans" presStyleLbl="sibTrans2D1" presStyleIdx="5" presStyleCnt="6"/>
      <dgm:spPr/>
      <dgm:t>
        <a:bodyPr/>
        <a:lstStyle/>
        <a:p>
          <a:endParaRPr lang="en-US"/>
        </a:p>
      </dgm:t>
    </dgm:pt>
  </dgm:ptLst>
  <dgm:cxnLst>
    <dgm:cxn modelId="{9312686C-3CEB-40B7-BED3-4E374ED86086}" type="presOf" srcId="{A7734743-F377-4521-BA1F-6D4DF2F6E367}" destId="{120CD989-40AC-4727-8740-DC43864056D4}" srcOrd="0" destOrd="0" presId="urn:microsoft.com/office/officeart/2005/8/layout/radial6"/>
    <dgm:cxn modelId="{A35F9DFA-7367-4A52-8CD1-452202F9E735}" srcId="{F3FF500A-E01E-4BA0-B257-34C0829043F9}" destId="{94E3FE9C-9EE8-4F18-A609-1B8171523AEA}" srcOrd="4" destOrd="0" parTransId="{8BE33AA7-8B0F-4379-A29F-0695B406CB96}" sibTransId="{68123CBC-F820-4981-B24A-5A530E2F9E56}"/>
    <dgm:cxn modelId="{443184B8-09D4-4219-8292-811F330797E0}" srcId="{F3FF500A-E01E-4BA0-B257-34C0829043F9}" destId="{6D48BBA6-A9B9-4078-ABF8-11CBDB1DD87F}" srcOrd="3" destOrd="0" parTransId="{8F82AC6A-71FF-4C3C-9396-9440F068FFBE}" sibTransId="{B9AB6B77-7EC9-4960-ADBE-67FC460B25D8}"/>
    <dgm:cxn modelId="{1FF40566-38D3-42B7-B29C-D94C5C0C95B6}" type="presOf" srcId="{94E3FE9C-9EE8-4F18-A609-1B8171523AEA}" destId="{E7C5CC6C-D764-47E0-B674-237053A153E5}" srcOrd="0" destOrd="0" presId="urn:microsoft.com/office/officeart/2005/8/layout/radial6"/>
    <dgm:cxn modelId="{010348E5-D788-4B03-8980-BCF0E5B2D3AE}" srcId="{F3FF500A-E01E-4BA0-B257-34C0829043F9}" destId="{357963C2-186C-41F2-A81D-7EC868DFFE08}" srcOrd="2" destOrd="0" parTransId="{FC9C158A-BD33-476E-8981-2766E9410BA5}" sibTransId="{B185214E-9FFE-4D8D-B4D4-A4A135C4F04C}"/>
    <dgm:cxn modelId="{B7C05130-8D87-4244-AEB4-39183C4ED568}" type="presOf" srcId="{8868FFF6-E113-43EB-B893-D3C292AD23AF}" destId="{B3E5F8D6-21BD-4723-8F05-2DD0C0795320}" srcOrd="0" destOrd="0" presId="urn:microsoft.com/office/officeart/2005/8/layout/radial6"/>
    <dgm:cxn modelId="{D0EDB7BD-A180-472F-9E25-5C6F2F4B7947}" type="presOf" srcId="{357963C2-186C-41F2-A81D-7EC868DFFE08}" destId="{71B48E84-B564-4FB4-8773-BFEF1230B30A}" srcOrd="0" destOrd="0" presId="urn:microsoft.com/office/officeart/2005/8/layout/radial6"/>
    <dgm:cxn modelId="{E463D4BA-1736-4D4F-A1AF-F945CE07B7DF}" type="presOf" srcId="{6D48BBA6-A9B9-4078-ABF8-11CBDB1DD87F}" destId="{80F33B8B-BCEF-428A-9A5A-77CC4DDBE547}" srcOrd="0" destOrd="0" presId="urn:microsoft.com/office/officeart/2005/8/layout/radial6"/>
    <dgm:cxn modelId="{C039A033-887A-4D06-A6A1-4037F6C0715B}" srcId="{83CA2B3A-BF53-4C3E-9A86-B1A4A8B410E3}" destId="{F3FF500A-E01E-4BA0-B257-34C0829043F9}" srcOrd="0" destOrd="0" parTransId="{B564BAD9-2DB4-4BC4-9354-4E34FCE3DD9D}" sibTransId="{18574777-3F06-4FAC-A94B-BF2D7054B704}"/>
    <dgm:cxn modelId="{AF392B9D-6989-47DD-B58A-F2E939A45462}" type="presOf" srcId="{83CA2B3A-BF53-4C3E-9A86-B1A4A8B410E3}" destId="{D6AFEE61-3318-41FE-B0F1-0279B348B1FA}" srcOrd="0" destOrd="0" presId="urn:microsoft.com/office/officeart/2005/8/layout/radial6"/>
    <dgm:cxn modelId="{EF9A5265-44C3-46BF-BC1D-F5A42F8BB6C8}" type="presOf" srcId="{F6BAE5EC-EBA0-4334-84FB-4B6427E10173}" destId="{D53CC5B2-2912-45E1-B280-05394E0150B6}" srcOrd="0" destOrd="0" presId="urn:microsoft.com/office/officeart/2005/8/layout/radial6"/>
    <dgm:cxn modelId="{5FAB2552-53B1-416B-B717-2F498940FC24}" type="presOf" srcId="{D850983A-F972-4AD5-9E40-D5CB9AD96957}" destId="{5859B529-03DC-4252-81EA-645B19EB9E87}" srcOrd="0" destOrd="0" presId="urn:microsoft.com/office/officeart/2005/8/layout/radial6"/>
    <dgm:cxn modelId="{1735F736-80B4-4032-895E-C8D308D99DF2}" type="presOf" srcId="{CF69588F-356D-4343-9F96-58AEA534605B}" destId="{9BED1A7C-6847-4C6A-8D93-9FEBB806F49E}" srcOrd="0" destOrd="0" presId="urn:microsoft.com/office/officeart/2005/8/layout/radial6"/>
    <dgm:cxn modelId="{11078B68-B145-49A9-A70A-8D36D09E3AC1}" type="presOf" srcId="{B185214E-9FFE-4D8D-B4D4-A4A135C4F04C}" destId="{2A8E8869-3C20-45D1-9800-81F849860FD8}" srcOrd="0" destOrd="0" presId="urn:microsoft.com/office/officeart/2005/8/layout/radial6"/>
    <dgm:cxn modelId="{F8584CD5-7074-4E92-A789-1BDF9E61C80A}" srcId="{F3FF500A-E01E-4BA0-B257-34C0829043F9}" destId="{CF69588F-356D-4343-9F96-58AEA534605B}" srcOrd="5" destOrd="0" parTransId="{DE770058-24F3-4B02-977D-7DD35650A9C7}" sibTransId="{8868FFF6-E113-43EB-B893-D3C292AD23AF}"/>
    <dgm:cxn modelId="{AF368DC9-4351-4FEC-8254-2BB250E2A62B}" type="presOf" srcId="{57389AC2-E646-42D2-9B52-5CC1BE8036C1}" destId="{459A9F7D-D556-4C1E-BD48-2DB837D5721C}" srcOrd="0" destOrd="0" presId="urn:microsoft.com/office/officeart/2005/8/layout/radial6"/>
    <dgm:cxn modelId="{FC5ACD72-EAF2-4482-80BC-CF33E326DEF1}" type="presOf" srcId="{B9AB6B77-7EC9-4960-ADBE-67FC460B25D8}" destId="{346EB67D-8BCE-4BB8-98F9-2A724DBD9D26}" srcOrd="0" destOrd="0" presId="urn:microsoft.com/office/officeart/2005/8/layout/radial6"/>
    <dgm:cxn modelId="{DBAC48F7-274B-4E35-BA4E-ABFE6BFBD789}" srcId="{83CA2B3A-BF53-4C3E-9A86-B1A4A8B410E3}" destId="{71EC7267-6DD2-4111-BFC4-3EA579D6D77C}" srcOrd="1" destOrd="0" parTransId="{61E4BDCD-8881-4106-A0F8-210659758C8F}" sibTransId="{8B42DCE5-8BAC-4884-8809-14D1EEB77FA2}"/>
    <dgm:cxn modelId="{4DCDC736-7985-40DB-BC4B-48DD9E4CEB29}" type="presOf" srcId="{68123CBC-F820-4981-B24A-5A530E2F9E56}" destId="{28175E27-D59D-48E6-875F-1AABA1374ED9}" srcOrd="0" destOrd="0" presId="urn:microsoft.com/office/officeart/2005/8/layout/radial6"/>
    <dgm:cxn modelId="{E40C0813-8CC7-4BD6-AFB5-868BFA767129}" srcId="{F3FF500A-E01E-4BA0-B257-34C0829043F9}" destId="{A7734743-F377-4521-BA1F-6D4DF2F6E367}" srcOrd="1" destOrd="0" parTransId="{23BFE2E1-C0BE-48BA-883F-1EFAA0052636}" sibTransId="{D850983A-F972-4AD5-9E40-D5CB9AD96957}"/>
    <dgm:cxn modelId="{26591214-6106-4161-8450-B06BBA8BDA3F}" type="presOf" srcId="{F3FF500A-E01E-4BA0-B257-34C0829043F9}" destId="{4ABF4080-FEB8-401D-84BC-33FB25542925}" srcOrd="0" destOrd="0" presId="urn:microsoft.com/office/officeart/2005/8/layout/radial6"/>
    <dgm:cxn modelId="{0FDB1A6D-351B-4D27-B71A-6DDBD2A16FEC}" srcId="{F3FF500A-E01E-4BA0-B257-34C0829043F9}" destId="{57389AC2-E646-42D2-9B52-5CC1BE8036C1}" srcOrd="0" destOrd="0" parTransId="{DEA1D72E-561B-4353-BA2F-1EE47768D43B}" sibTransId="{F6BAE5EC-EBA0-4334-84FB-4B6427E10173}"/>
    <dgm:cxn modelId="{0D6A949D-5709-4D6D-985D-8E0727481EF7}" type="presParOf" srcId="{D6AFEE61-3318-41FE-B0F1-0279B348B1FA}" destId="{4ABF4080-FEB8-401D-84BC-33FB25542925}" srcOrd="0" destOrd="0" presId="urn:microsoft.com/office/officeart/2005/8/layout/radial6"/>
    <dgm:cxn modelId="{80A273E3-B366-4198-A852-CF925763266A}" type="presParOf" srcId="{D6AFEE61-3318-41FE-B0F1-0279B348B1FA}" destId="{459A9F7D-D556-4C1E-BD48-2DB837D5721C}" srcOrd="1" destOrd="0" presId="urn:microsoft.com/office/officeart/2005/8/layout/radial6"/>
    <dgm:cxn modelId="{69AC1783-BAF3-4D68-BCF3-8AFC240EFD4A}" type="presParOf" srcId="{D6AFEE61-3318-41FE-B0F1-0279B348B1FA}" destId="{8B612DC8-0C6F-4172-B8DF-55F0A532257E}" srcOrd="2" destOrd="0" presId="urn:microsoft.com/office/officeart/2005/8/layout/radial6"/>
    <dgm:cxn modelId="{F967478B-391A-46CB-A50D-BC7B028B7000}" type="presParOf" srcId="{D6AFEE61-3318-41FE-B0F1-0279B348B1FA}" destId="{D53CC5B2-2912-45E1-B280-05394E0150B6}" srcOrd="3" destOrd="0" presId="urn:microsoft.com/office/officeart/2005/8/layout/radial6"/>
    <dgm:cxn modelId="{E862E525-1000-431A-B741-255F9496160A}" type="presParOf" srcId="{D6AFEE61-3318-41FE-B0F1-0279B348B1FA}" destId="{120CD989-40AC-4727-8740-DC43864056D4}" srcOrd="4" destOrd="0" presId="urn:microsoft.com/office/officeart/2005/8/layout/radial6"/>
    <dgm:cxn modelId="{B2A119F7-3FC9-4834-8E08-2916FC3D9F27}" type="presParOf" srcId="{D6AFEE61-3318-41FE-B0F1-0279B348B1FA}" destId="{70B1BDE3-44E0-467D-8FE9-F722A851C1E1}" srcOrd="5" destOrd="0" presId="urn:microsoft.com/office/officeart/2005/8/layout/radial6"/>
    <dgm:cxn modelId="{F4D8ED10-95D3-4ADA-99A8-0F36E6B6BC37}" type="presParOf" srcId="{D6AFEE61-3318-41FE-B0F1-0279B348B1FA}" destId="{5859B529-03DC-4252-81EA-645B19EB9E87}" srcOrd="6" destOrd="0" presId="urn:microsoft.com/office/officeart/2005/8/layout/radial6"/>
    <dgm:cxn modelId="{EEB213A0-B7AC-40AC-86DD-AEFC5EE555E7}" type="presParOf" srcId="{D6AFEE61-3318-41FE-B0F1-0279B348B1FA}" destId="{71B48E84-B564-4FB4-8773-BFEF1230B30A}" srcOrd="7" destOrd="0" presId="urn:microsoft.com/office/officeart/2005/8/layout/radial6"/>
    <dgm:cxn modelId="{C978F593-E697-46C7-99CA-2DA71EBD212B}" type="presParOf" srcId="{D6AFEE61-3318-41FE-B0F1-0279B348B1FA}" destId="{63CE2B07-7575-4392-8BB4-2B48E447003A}" srcOrd="8" destOrd="0" presId="urn:microsoft.com/office/officeart/2005/8/layout/radial6"/>
    <dgm:cxn modelId="{25BC19E5-181E-4166-9275-674A227AF77D}" type="presParOf" srcId="{D6AFEE61-3318-41FE-B0F1-0279B348B1FA}" destId="{2A8E8869-3C20-45D1-9800-81F849860FD8}" srcOrd="9" destOrd="0" presId="urn:microsoft.com/office/officeart/2005/8/layout/radial6"/>
    <dgm:cxn modelId="{0CEABED2-0805-4EC7-B8F3-8CC0F74B65C9}" type="presParOf" srcId="{D6AFEE61-3318-41FE-B0F1-0279B348B1FA}" destId="{80F33B8B-BCEF-428A-9A5A-77CC4DDBE547}" srcOrd="10" destOrd="0" presId="urn:microsoft.com/office/officeart/2005/8/layout/radial6"/>
    <dgm:cxn modelId="{3F8B764F-09BD-4EA8-B97E-0CF67E51BA3B}" type="presParOf" srcId="{D6AFEE61-3318-41FE-B0F1-0279B348B1FA}" destId="{370D2131-2F33-42BD-A87F-B881322A26C4}" srcOrd="11" destOrd="0" presId="urn:microsoft.com/office/officeart/2005/8/layout/radial6"/>
    <dgm:cxn modelId="{0192F0F8-04D0-4EFA-B6C7-F8C5DB696148}" type="presParOf" srcId="{D6AFEE61-3318-41FE-B0F1-0279B348B1FA}" destId="{346EB67D-8BCE-4BB8-98F9-2A724DBD9D26}" srcOrd="12" destOrd="0" presId="urn:microsoft.com/office/officeart/2005/8/layout/radial6"/>
    <dgm:cxn modelId="{384BA0B4-CF21-4DD5-91E9-6B8EE2AE2A61}" type="presParOf" srcId="{D6AFEE61-3318-41FE-B0F1-0279B348B1FA}" destId="{E7C5CC6C-D764-47E0-B674-237053A153E5}" srcOrd="13" destOrd="0" presId="urn:microsoft.com/office/officeart/2005/8/layout/radial6"/>
    <dgm:cxn modelId="{F17153ED-0E75-4DAB-945C-62733C34F8AF}" type="presParOf" srcId="{D6AFEE61-3318-41FE-B0F1-0279B348B1FA}" destId="{D41464BC-D3F5-489D-AEB4-76DD2206EEAE}" srcOrd="14" destOrd="0" presId="urn:microsoft.com/office/officeart/2005/8/layout/radial6"/>
    <dgm:cxn modelId="{ADFC7B0B-E770-4969-B9F1-8ADD464797C1}" type="presParOf" srcId="{D6AFEE61-3318-41FE-B0F1-0279B348B1FA}" destId="{28175E27-D59D-48E6-875F-1AABA1374ED9}" srcOrd="15" destOrd="0" presId="urn:microsoft.com/office/officeart/2005/8/layout/radial6"/>
    <dgm:cxn modelId="{53596970-5FA8-4B11-B1F2-E8A508BF16EF}" type="presParOf" srcId="{D6AFEE61-3318-41FE-B0F1-0279B348B1FA}" destId="{9BED1A7C-6847-4C6A-8D93-9FEBB806F49E}" srcOrd="16" destOrd="0" presId="urn:microsoft.com/office/officeart/2005/8/layout/radial6"/>
    <dgm:cxn modelId="{AA077F29-CFA8-4CB6-A8A2-0E826136F722}" type="presParOf" srcId="{D6AFEE61-3318-41FE-B0F1-0279B348B1FA}" destId="{B9CE856A-F5FD-4F2D-888C-DC6DB3BCC4B1}" srcOrd="17" destOrd="0" presId="urn:microsoft.com/office/officeart/2005/8/layout/radial6"/>
    <dgm:cxn modelId="{A033F308-6F8C-403E-8055-9FDB24937819}" type="presParOf" srcId="{D6AFEE61-3318-41FE-B0F1-0279B348B1FA}" destId="{B3E5F8D6-21BD-4723-8F05-2DD0C079532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66485-C99F-4C79-AD65-48E6C8F652A3}"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US"/>
        </a:p>
      </dgm:t>
    </dgm:pt>
    <dgm:pt modelId="{3E3913CE-30C1-458F-B5AF-DBFDF3064842}">
      <dgm:prSet phldrT="[Text]" custT="1"/>
      <dgm:spPr/>
      <dgm:t>
        <a:bodyPr/>
        <a:lstStyle/>
        <a:p>
          <a:r>
            <a:rPr lang="en-US" altLang="en-US" sz="2400" b="1" dirty="0" smtClean="0">
              <a:solidFill>
                <a:srgbClr val="000066"/>
              </a:solidFill>
            </a:rPr>
            <a:t>Quid Pro Quo</a:t>
          </a:r>
        </a:p>
        <a:p>
          <a:r>
            <a:rPr lang="en-US" sz="2400" b="1" dirty="0" smtClean="0">
              <a:solidFill>
                <a:srgbClr val="000066"/>
              </a:solidFill>
            </a:rPr>
            <a:t>“This for That”</a:t>
          </a:r>
          <a:endParaRPr lang="en-US" sz="2400" b="1" dirty="0">
            <a:solidFill>
              <a:srgbClr val="000066"/>
            </a:solidFill>
          </a:endParaRPr>
        </a:p>
      </dgm:t>
    </dgm:pt>
    <dgm:pt modelId="{C0DCE1E2-DC01-4023-A8F2-96DFB61CE595}" type="parTrans" cxnId="{87FC781A-FFDC-47F1-951B-BAD6792E2104}">
      <dgm:prSet/>
      <dgm:spPr/>
      <dgm:t>
        <a:bodyPr/>
        <a:lstStyle/>
        <a:p>
          <a:endParaRPr lang="en-US"/>
        </a:p>
      </dgm:t>
    </dgm:pt>
    <dgm:pt modelId="{F7EB14BF-DD22-47F0-AFEA-B2E25853A3D5}" type="sibTrans" cxnId="{87FC781A-FFDC-47F1-951B-BAD6792E2104}">
      <dgm:prSet/>
      <dgm:spPr/>
      <dgm:t>
        <a:bodyPr/>
        <a:lstStyle/>
        <a:p>
          <a:endParaRPr lang="en-US"/>
        </a:p>
      </dgm:t>
    </dgm:pt>
    <dgm:pt modelId="{F868B90D-9480-49C3-9F46-4A48C0E546EC}">
      <dgm:prSet phldrT="[Text]" custT="1"/>
      <dgm:spPr/>
      <dgm:t>
        <a:bodyPr/>
        <a:lstStyle/>
        <a:p>
          <a:r>
            <a:rPr lang="en-US" altLang="en-US" sz="1800" b="1" dirty="0" smtClean="0">
              <a:solidFill>
                <a:srgbClr val="000066"/>
              </a:solidFill>
            </a:rPr>
            <a:t>Unwelcome conduct so severe, pervasive and offensive that </a:t>
          </a:r>
          <a:r>
            <a:rPr lang="en-US" altLang="en-US" sz="2000" b="1" dirty="0" smtClean="0">
              <a:solidFill>
                <a:srgbClr val="000066"/>
              </a:solidFill>
            </a:rPr>
            <a:t/>
          </a:r>
          <a:br>
            <a:rPr lang="en-US" altLang="en-US" sz="2000" b="1" dirty="0" smtClean="0">
              <a:solidFill>
                <a:srgbClr val="000066"/>
              </a:solidFill>
            </a:rPr>
          </a:br>
          <a:r>
            <a:rPr lang="en-US" altLang="en-US" sz="1400" b="1" dirty="0" smtClean="0">
              <a:solidFill>
                <a:srgbClr val="000066"/>
              </a:solidFill>
            </a:rPr>
            <a:t>it effectively denies a person equal access to the District’s education programs or activities</a:t>
          </a:r>
          <a:endParaRPr lang="en-US" sz="1400" b="1" dirty="0">
            <a:solidFill>
              <a:srgbClr val="000066"/>
            </a:solidFill>
          </a:endParaRPr>
        </a:p>
      </dgm:t>
    </dgm:pt>
    <dgm:pt modelId="{284E41EB-487B-4987-8A02-A64822C6F64B}" type="parTrans" cxnId="{E60947D3-C984-4648-AB9D-D4AE97AC90D7}">
      <dgm:prSet/>
      <dgm:spPr/>
      <dgm:t>
        <a:bodyPr/>
        <a:lstStyle/>
        <a:p>
          <a:endParaRPr lang="en-US"/>
        </a:p>
      </dgm:t>
    </dgm:pt>
    <dgm:pt modelId="{0D606C2A-4259-4922-B8F0-0E587C089CBB}" type="sibTrans" cxnId="{E60947D3-C984-4648-AB9D-D4AE97AC90D7}">
      <dgm:prSet/>
      <dgm:spPr/>
      <dgm:t>
        <a:bodyPr/>
        <a:lstStyle/>
        <a:p>
          <a:endParaRPr lang="en-US"/>
        </a:p>
      </dgm:t>
    </dgm:pt>
    <dgm:pt modelId="{EA467708-C04E-4CD2-AD1B-D8A5FEEE620C}">
      <dgm:prSet phldrT="[Text]"/>
      <dgm:spPr/>
      <dgm:t>
        <a:bodyPr/>
        <a:lstStyle/>
        <a:p>
          <a:r>
            <a:rPr lang="en-US" altLang="en-US" b="1" dirty="0" smtClean="0">
              <a:solidFill>
                <a:srgbClr val="000066"/>
              </a:solidFill>
            </a:rPr>
            <a:t>Sexual assault, dating violence, domestic violence, stalking</a:t>
          </a:r>
          <a:endParaRPr lang="en-US" b="1" dirty="0">
            <a:solidFill>
              <a:srgbClr val="000066"/>
            </a:solidFill>
          </a:endParaRPr>
        </a:p>
      </dgm:t>
    </dgm:pt>
    <dgm:pt modelId="{FC44CA5B-026B-475E-A3E5-985529AD1B90}" type="parTrans" cxnId="{EC362F88-703E-411C-86A3-9A66C7428E97}">
      <dgm:prSet/>
      <dgm:spPr/>
      <dgm:t>
        <a:bodyPr/>
        <a:lstStyle/>
        <a:p>
          <a:endParaRPr lang="en-US"/>
        </a:p>
      </dgm:t>
    </dgm:pt>
    <dgm:pt modelId="{28EDAF1A-0ABD-4CF8-85C1-EF52C19781C1}" type="sibTrans" cxnId="{EC362F88-703E-411C-86A3-9A66C7428E97}">
      <dgm:prSet/>
      <dgm:spPr/>
      <dgm:t>
        <a:bodyPr/>
        <a:lstStyle/>
        <a:p>
          <a:endParaRPr lang="en-US"/>
        </a:p>
      </dgm:t>
    </dgm:pt>
    <dgm:pt modelId="{E855CFFB-CDB1-43D8-BA3B-E71B057CA46E}" type="pres">
      <dgm:prSet presAssocID="{90A66485-C99F-4C79-AD65-48E6C8F652A3}" presName="Name0" presStyleCnt="0">
        <dgm:presLayoutVars>
          <dgm:chMax val="11"/>
          <dgm:chPref val="11"/>
          <dgm:dir/>
          <dgm:resizeHandles/>
        </dgm:presLayoutVars>
      </dgm:prSet>
      <dgm:spPr/>
      <dgm:t>
        <a:bodyPr/>
        <a:lstStyle/>
        <a:p>
          <a:endParaRPr lang="en-US"/>
        </a:p>
      </dgm:t>
    </dgm:pt>
    <dgm:pt modelId="{92457BAD-8A5B-4138-B622-1C3BB1567E7C}" type="pres">
      <dgm:prSet presAssocID="{EA467708-C04E-4CD2-AD1B-D8A5FEEE620C}" presName="Accent3" presStyleCnt="0"/>
      <dgm:spPr/>
    </dgm:pt>
    <dgm:pt modelId="{255D205D-4B69-4CCF-86F0-DEA9F7DE061C}" type="pres">
      <dgm:prSet presAssocID="{EA467708-C04E-4CD2-AD1B-D8A5FEEE620C}" presName="Accent" presStyleLbl="node1" presStyleIdx="0" presStyleCnt="3"/>
      <dgm:spPr/>
    </dgm:pt>
    <dgm:pt modelId="{20DF8928-1195-4879-A2C1-22501ECFEAF1}" type="pres">
      <dgm:prSet presAssocID="{EA467708-C04E-4CD2-AD1B-D8A5FEEE620C}" presName="ParentBackground3" presStyleCnt="0"/>
      <dgm:spPr/>
    </dgm:pt>
    <dgm:pt modelId="{E5B5A967-3548-404E-9C82-621CC1D437CF}" type="pres">
      <dgm:prSet presAssocID="{EA467708-C04E-4CD2-AD1B-D8A5FEEE620C}" presName="ParentBackground" presStyleLbl="fgAcc1" presStyleIdx="0" presStyleCnt="3"/>
      <dgm:spPr/>
      <dgm:t>
        <a:bodyPr/>
        <a:lstStyle/>
        <a:p>
          <a:endParaRPr lang="en-US"/>
        </a:p>
      </dgm:t>
    </dgm:pt>
    <dgm:pt modelId="{35559F32-4996-4B7A-B542-DA58EDBFA2FD}" type="pres">
      <dgm:prSet presAssocID="{EA467708-C04E-4CD2-AD1B-D8A5FEEE620C}" presName="Parent3" presStyleLbl="revTx" presStyleIdx="0" presStyleCnt="0">
        <dgm:presLayoutVars>
          <dgm:chMax val="1"/>
          <dgm:chPref val="1"/>
          <dgm:bulletEnabled val="1"/>
        </dgm:presLayoutVars>
      </dgm:prSet>
      <dgm:spPr/>
      <dgm:t>
        <a:bodyPr/>
        <a:lstStyle/>
        <a:p>
          <a:endParaRPr lang="en-US"/>
        </a:p>
      </dgm:t>
    </dgm:pt>
    <dgm:pt modelId="{21FD0DBB-5682-43C7-B7D8-BD5CFF0A1F1D}" type="pres">
      <dgm:prSet presAssocID="{F868B90D-9480-49C3-9F46-4A48C0E546EC}" presName="Accent2" presStyleCnt="0"/>
      <dgm:spPr/>
    </dgm:pt>
    <dgm:pt modelId="{26EAAAEF-2AA4-4EAB-B28A-DD707BDB2043}" type="pres">
      <dgm:prSet presAssocID="{F868B90D-9480-49C3-9F46-4A48C0E546EC}" presName="Accent" presStyleLbl="node1" presStyleIdx="1" presStyleCnt="3"/>
      <dgm:spPr/>
    </dgm:pt>
    <dgm:pt modelId="{7823FF5D-D9D9-4D30-8996-8417D41D6098}" type="pres">
      <dgm:prSet presAssocID="{F868B90D-9480-49C3-9F46-4A48C0E546EC}" presName="ParentBackground2" presStyleCnt="0"/>
      <dgm:spPr/>
    </dgm:pt>
    <dgm:pt modelId="{87237833-65E2-4F8D-94FA-5D766F953920}" type="pres">
      <dgm:prSet presAssocID="{F868B90D-9480-49C3-9F46-4A48C0E546EC}" presName="ParentBackground" presStyleLbl="fgAcc1" presStyleIdx="1" presStyleCnt="3"/>
      <dgm:spPr/>
      <dgm:t>
        <a:bodyPr/>
        <a:lstStyle/>
        <a:p>
          <a:endParaRPr lang="en-US"/>
        </a:p>
      </dgm:t>
    </dgm:pt>
    <dgm:pt modelId="{7B8B9702-438F-4757-8F18-2EF2E620CB3E}" type="pres">
      <dgm:prSet presAssocID="{F868B90D-9480-49C3-9F46-4A48C0E546EC}" presName="Parent2" presStyleLbl="revTx" presStyleIdx="0" presStyleCnt="0">
        <dgm:presLayoutVars>
          <dgm:chMax val="1"/>
          <dgm:chPref val="1"/>
          <dgm:bulletEnabled val="1"/>
        </dgm:presLayoutVars>
      </dgm:prSet>
      <dgm:spPr/>
      <dgm:t>
        <a:bodyPr/>
        <a:lstStyle/>
        <a:p>
          <a:endParaRPr lang="en-US"/>
        </a:p>
      </dgm:t>
    </dgm:pt>
    <dgm:pt modelId="{2036D070-E30F-4F51-8FED-0B1667D84F60}" type="pres">
      <dgm:prSet presAssocID="{3E3913CE-30C1-458F-B5AF-DBFDF3064842}" presName="Accent1" presStyleCnt="0"/>
      <dgm:spPr/>
    </dgm:pt>
    <dgm:pt modelId="{36DB6F25-F528-47BD-9002-4D7056E8AFD9}" type="pres">
      <dgm:prSet presAssocID="{3E3913CE-30C1-458F-B5AF-DBFDF3064842}" presName="Accent" presStyleLbl="node1" presStyleIdx="2" presStyleCnt="3"/>
      <dgm:spPr/>
    </dgm:pt>
    <dgm:pt modelId="{B54EA5BE-EBA7-4A4C-9525-44724D9740F5}" type="pres">
      <dgm:prSet presAssocID="{3E3913CE-30C1-458F-B5AF-DBFDF3064842}" presName="ParentBackground1" presStyleCnt="0"/>
      <dgm:spPr/>
    </dgm:pt>
    <dgm:pt modelId="{425A0F30-60D4-4C39-A842-99853710EE2D}" type="pres">
      <dgm:prSet presAssocID="{3E3913CE-30C1-458F-B5AF-DBFDF3064842}" presName="ParentBackground" presStyleLbl="fgAcc1" presStyleIdx="2" presStyleCnt="3"/>
      <dgm:spPr/>
      <dgm:t>
        <a:bodyPr/>
        <a:lstStyle/>
        <a:p>
          <a:endParaRPr lang="en-US"/>
        </a:p>
      </dgm:t>
    </dgm:pt>
    <dgm:pt modelId="{AD6D210E-ED3D-4071-BC58-B36DDF44188F}" type="pres">
      <dgm:prSet presAssocID="{3E3913CE-30C1-458F-B5AF-DBFDF3064842}" presName="Parent1" presStyleLbl="revTx" presStyleIdx="0" presStyleCnt="0">
        <dgm:presLayoutVars>
          <dgm:chMax val="1"/>
          <dgm:chPref val="1"/>
          <dgm:bulletEnabled val="1"/>
        </dgm:presLayoutVars>
      </dgm:prSet>
      <dgm:spPr/>
      <dgm:t>
        <a:bodyPr/>
        <a:lstStyle/>
        <a:p>
          <a:endParaRPr lang="en-US"/>
        </a:p>
      </dgm:t>
    </dgm:pt>
  </dgm:ptLst>
  <dgm:cxnLst>
    <dgm:cxn modelId="{36FDEAE9-DE72-4B10-BD37-67CE54CDFE2E}" type="presOf" srcId="{EA467708-C04E-4CD2-AD1B-D8A5FEEE620C}" destId="{E5B5A967-3548-404E-9C82-621CC1D437CF}" srcOrd="0" destOrd="0" presId="urn:microsoft.com/office/officeart/2011/layout/CircleProcess"/>
    <dgm:cxn modelId="{EC362F88-703E-411C-86A3-9A66C7428E97}" srcId="{90A66485-C99F-4C79-AD65-48E6C8F652A3}" destId="{EA467708-C04E-4CD2-AD1B-D8A5FEEE620C}" srcOrd="2" destOrd="0" parTransId="{FC44CA5B-026B-475E-A3E5-985529AD1B90}" sibTransId="{28EDAF1A-0ABD-4CF8-85C1-EF52C19781C1}"/>
    <dgm:cxn modelId="{87FC781A-FFDC-47F1-951B-BAD6792E2104}" srcId="{90A66485-C99F-4C79-AD65-48E6C8F652A3}" destId="{3E3913CE-30C1-458F-B5AF-DBFDF3064842}" srcOrd="0" destOrd="0" parTransId="{C0DCE1E2-DC01-4023-A8F2-96DFB61CE595}" sibTransId="{F7EB14BF-DD22-47F0-AFEA-B2E25853A3D5}"/>
    <dgm:cxn modelId="{8C1CB007-E769-4CBF-9447-D4E68CFF88A0}" type="presOf" srcId="{F868B90D-9480-49C3-9F46-4A48C0E546EC}" destId="{87237833-65E2-4F8D-94FA-5D766F953920}" srcOrd="0" destOrd="0" presId="urn:microsoft.com/office/officeart/2011/layout/CircleProcess"/>
    <dgm:cxn modelId="{80F99C96-D48E-4DFA-90C6-A5644CBDF928}" type="presOf" srcId="{3E3913CE-30C1-458F-B5AF-DBFDF3064842}" destId="{AD6D210E-ED3D-4071-BC58-B36DDF44188F}" srcOrd="1" destOrd="0" presId="urn:microsoft.com/office/officeart/2011/layout/CircleProcess"/>
    <dgm:cxn modelId="{0AAFB066-6767-4FA6-8F34-06797A791F19}" type="presOf" srcId="{EA467708-C04E-4CD2-AD1B-D8A5FEEE620C}" destId="{35559F32-4996-4B7A-B542-DA58EDBFA2FD}" srcOrd="1" destOrd="0" presId="urn:microsoft.com/office/officeart/2011/layout/CircleProcess"/>
    <dgm:cxn modelId="{E60947D3-C984-4648-AB9D-D4AE97AC90D7}" srcId="{90A66485-C99F-4C79-AD65-48E6C8F652A3}" destId="{F868B90D-9480-49C3-9F46-4A48C0E546EC}" srcOrd="1" destOrd="0" parTransId="{284E41EB-487B-4987-8A02-A64822C6F64B}" sibTransId="{0D606C2A-4259-4922-B8F0-0E587C089CBB}"/>
    <dgm:cxn modelId="{405F8D37-03B4-40CE-A85E-AF15536BCE2D}" type="presOf" srcId="{3E3913CE-30C1-458F-B5AF-DBFDF3064842}" destId="{425A0F30-60D4-4C39-A842-99853710EE2D}" srcOrd="0" destOrd="0" presId="urn:microsoft.com/office/officeart/2011/layout/CircleProcess"/>
    <dgm:cxn modelId="{CBBED31A-93E9-4359-8AAA-8F8B7672DC2A}" type="presOf" srcId="{90A66485-C99F-4C79-AD65-48E6C8F652A3}" destId="{E855CFFB-CDB1-43D8-BA3B-E71B057CA46E}" srcOrd="0" destOrd="0" presId="urn:microsoft.com/office/officeart/2011/layout/CircleProcess"/>
    <dgm:cxn modelId="{94BECD63-7DF9-461E-9A43-A1FCD78FA1BE}" type="presOf" srcId="{F868B90D-9480-49C3-9F46-4A48C0E546EC}" destId="{7B8B9702-438F-4757-8F18-2EF2E620CB3E}" srcOrd="1" destOrd="0" presId="urn:microsoft.com/office/officeart/2011/layout/CircleProcess"/>
    <dgm:cxn modelId="{429A7B9B-75F4-477D-B750-9C1A29AA8CE0}" type="presParOf" srcId="{E855CFFB-CDB1-43D8-BA3B-E71B057CA46E}" destId="{92457BAD-8A5B-4138-B622-1C3BB1567E7C}" srcOrd="0" destOrd="0" presId="urn:microsoft.com/office/officeart/2011/layout/CircleProcess"/>
    <dgm:cxn modelId="{6B2D6771-5E8E-456F-9593-F10B3C8E99D2}" type="presParOf" srcId="{92457BAD-8A5B-4138-B622-1C3BB1567E7C}" destId="{255D205D-4B69-4CCF-86F0-DEA9F7DE061C}" srcOrd="0" destOrd="0" presId="urn:microsoft.com/office/officeart/2011/layout/CircleProcess"/>
    <dgm:cxn modelId="{0101DF12-05C8-4720-AB63-15220753F208}" type="presParOf" srcId="{E855CFFB-CDB1-43D8-BA3B-E71B057CA46E}" destId="{20DF8928-1195-4879-A2C1-22501ECFEAF1}" srcOrd="1" destOrd="0" presId="urn:microsoft.com/office/officeart/2011/layout/CircleProcess"/>
    <dgm:cxn modelId="{52EC8CF2-EE84-4CEB-B436-DB3CF88D7CD6}" type="presParOf" srcId="{20DF8928-1195-4879-A2C1-22501ECFEAF1}" destId="{E5B5A967-3548-404E-9C82-621CC1D437CF}" srcOrd="0" destOrd="0" presId="urn:microsoft.com/office/officeart/2011/layout/CircleProcess"/>
    <dgm:cxn modelId="{6E777D1F-1092-4234-BC48-D9291F129A4F}" type="presParOf" srcId="{E855CFFB-CDB1-43D8-BA3B-E71B057CA46E}" destId="{35559F32-4996-4B7A-B542-DA58EDBFA2FD}" srcOrd="2" destOrd="0" presId="urn:microsoft.com/office/officeart/2011/layout/CircleProcess"/>
    <dgm:cxn modelId="{B9367A84-2BD4-43E5-B5C9-CB7CC192AE0E}" type="presParOf" srcId="{E855CFFB-CDB1-43D8-BA3B-E71B057CA46E}" destId="{21FD0DBB-5682-43C7-B7D8-BD5CFF0A1F1D}" srcOrd="3" destOrd="0" presId="urn:microsoft.com/office/officeart/2011/layout/CircleProcess"/>
    <dgm:cxn modelId="{F2D22B2A-6F9F-478F-9C3D-00CE930783A4}" type="presParOf" srcId="{21FD0DBB-5682-43C7-B7D8-BD5CFF0A1F1D}" destId="{26EAAAEF-2AA4-4EAB-B28A-DD707BDB2043}" srcOrd="0" destOrd="0" presId="urn:microsoft.com/office/officeart/2011/layout/CircleProcess"/>
    <dgm:cxn modelId="{09BB6661-E871-4BF7-AFF6-503AF88BCC15}" type="presParOf" srcId="{E855CFFB-CDB1-43D8-BA3B-E71B057CA46E}" destId="{7823FF5D-D9D9-4D30-8996-8417D41D6098}" srcOrd="4" destOrd="0" presId="urn:microsoft.com/office/officeart/2011/layout/CircleProcess"/>
    <dgm:cxn modelId="{87F74562-7916-4B31-81A4-9348758D718F}" type="presParOf" srcId="{7823FF5D-D9D9-4D30-8996-8417D41D6098}" destId="{87237833-65E2-4F8D-94FA-5D766F953920}" srcOrd="0" destOrd="0" presId="urn:microsoft.com/office/officeart/2011/layout/CircleProcess"/>
    <dgm:cxn modelId="{8D86E176-491E-4961-BE65-84223F0DDF19}" type="presParOf" srcId="{E855CFFB-CDB1-43D8-BA3B-E71B057CA46E}" destId="{7B8B9702-438F-4757-8F18-2EF2E620CB3E}" srcOrd="5" destOrd="0" presId="urn:microsoft.com/office/officeart/2011/layout/CircleProcess"/>
    <dgm:cxn modelId="{D2D6C038-42FC-43D8-BF39-D4DE44C1E1D9}" type="presParOf" srcId="{E855CFFB-CDB1-43D8-BA3B-E71B057CA46E}" destId="{2036D070-E30F-4F51-8FED-0B1667D84F60}" srcOrd="6" destOrd="0" presId="urn:microsoft.com/office/officeart/2011/layout/CircleProcess"/>
    <dgm:cxn modelId="{F9A3EBF2-13DE-45B9-98E2-C8C7CF387237}" type="presParOf" srcId="{2036D070-E30F-4F51-8FED-0B1667D84F60}" destId="{36DB6F25-F528-47BD-9002-4D7056E8AFD9}" srcOrd="0" destOrd="0" presId="urn:microsoft.com/office/officeart/2011/layout/CircleProcess"/>
    <dgm:cxn modelId="{8A570CE5-03A8-41AC-8BA1-AE1A699A6A2A}" type="presParOf" srcId="{E855CFFB-CDB1-43D8-BA3B-E71B057CA46E}" destId="{B54EA5BE-EBA7-4A4C-9525-44724D9740F5}" srcOrd="7" destOrd="0" presId="urn:microsoft.com/office/officeart/2011/layout/CircleProcess"/>
    <dgm:cxn modelId="{C86DF797-2491-4A29-BADE-F387C8AA3319}" type="presParOf" srcId="{B54EA5BE-EBA7-4A4C-9525-44724D9740F5}" destId="{425A0F30-60D4-4C39-A842-99853710EE2D}" srcOrd="0" destOrd="0" presId="urn:microsoft.com/office/officeart/2011/layout/CircleProcess"/>
    <dgm:cxn modelId="{CC9804DF-4A24-4181-8B7A-4341B7F48433}" type="presParOf" srcId="{E855CFFB-CDB1-43D8-BA3B-E71B057CA46E}" destId="{AD6D210E-ED3D-4071-BC58-B36DDF44188F}"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71A15-0A55-4D49-BB2B-D8CDF0B51E21}"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439D5698-5A58-4E70-A443-FEB119FBE41F}">
      <dgm:prSet phldrT="[Text]"/>
      <dgm:spPr/>
      <dgm:t>
        <a:bodyPr/>
        <a:lstStyle/>
        <a:p>
          <a:r>
            <a:rPr lang="en-US" dirty="0" smtClean="0"/>
            <a:t>Reporting</a:t>
          </a:r>
          <a:endParaRPr lang="en-US" dirty="0"/>
        </a:p>
      </dgm:t>
    </dgm:pt>
    <dgm:pt modelId="{50BC195C-2371-4E5E-A7FE-3EEF820F1794}" type="parTrans" cxnId="{761DBFE8-7120-4046-ACD7-92CDD8478168}">
      <dgm:prSet/>
      <dgm:spPr/>
      <dgm:t>
        <a:bodyPr/>
        <a:lstStyle/>
        <a:p>
          <a:endParaRPr lang="en-US"/>
        </a:p>
      </dgm:t>
    </dgm:pt>
    <dgm:pt modelId="{D03A58A5-B891-45E9-85D1-B609A5CC0D44}" type="sibTrans" cxnId="{761DBFE8-7120-4046-ACD7-92CDD8478168}">
      <dgm:prSet/>
      <dgm:spPr/>
      <dgm:t>
        <a:bodyPr/>
        <a:lstStyle/>
        <a:p>
          <a:endParaRPr lang="en-US"/>
        </a:p>
      </dgm:t>
    </dgm:pt>
    <dgm:pt modelId="{F09464D4-EA79-4C3B-95BC-74A01014D141}">
      <dgm:prSet phldrT="[Text]"/>
      <dgm:spPr/>
      <dgm:t>
        <a:bodyPr/>
        <a:lstStyle/>
        <a:p>
          <a:r>
            <a:rPr lang="en-US" dirty="0" smtClean="0"/>
            <a:t> </a:t>
          </a:r>
          <a:endParaRPr lang="en-US" dirty="0"/>
        </a:p>
      </dgm:t>
    </dgm:pt>
    <dgm:pt modelId="{B1D0F38E-8F55-4169-AF98-C146578CC28B}" type="parTrans" cxnId="{CF79C9B0-C3BE-459A-9BFA-D4E3C1F67B05}">
      <dgm:prSet/>
      <dgm:spPr/>
      <dgm:t>
        <a:bodyPr/>
        <a:lstStyle/>
        <a:p>
          <a:endParaRPr lang="en-US"/>
        </a:p>
      </dgm:t>
    </dgm:pt>
    <dgm:pt modelId="{55D82E45-1B39-4D26-9F8A-59CEB329DA18}" type="sibTrans" cxnId="{CF79C9B0-C3BE-459A-9BFA-D4E3C1F67B05}">
      <dgm:prSet/>
      <dgm:spPr/>
      <dgm:t>
        <a:bodyPr/>
        <a:lstStyle/>
        <a:p>
          <a:endParaRPr lang="en-US"/>
        </a:p>
      </dgm:t>
    </dgm:pt>
    <dgm:pt modelId="{701FEFA0-990C-4E15-9240-751F78B16ED9}">
      <dgm:prSet phldrT="[Text]"/>
      <dgm:spPr/>
      <dgm:t>
        <a:bodyPr/>
        <a:lstStyle/>
        <a:p>
          <a:r>
            <a:rPr lang="en-US" dirty="0" smtClean="0"/>
            <a:t> </a:t>
          </a:r>
          <a:endParaRPr lang="en-US" dirty="0"/>
        </a:p>
      </dgm:t>
    </dgm:pt>
    <dgm:pt modelId="{59D6BDFD-96AF-4F3D-AE42-AC1228EE8A68}" type="parTrans" cxnId="{B40A5B68-BFB5-46DB-A0E1-53293A5B8AAF}">
      <dgm:prSet/>
      <dgm:spPr/>
      <dgm:t>
        <a:bodyPr/>
        <a:lstStyle/>
        <a:p>
          <a:endParaRPr lang="en-US"/>
        </a:p>
      </dgm:t>
    </dgm:pt>
    <dgm:pt modelId="{274ABB98-18ED-4E8C-A803-6F7299A4295F}" type="sibTrans" cxnId="{B40A5B68-BFB5-46DB-A0E1-53293A5B8AAF}">
      <dgm:prSet/>
      <dgm:spPr/>
      <dgm:t>
        <a:bodyPr/>
        <a:lstStyle/>
        <a:p>
          <a:endParaRPr lang="en-US"/>
        </a:p>
      </dgm:t>
    </dgm:pt>
    <dgm:pt modelId="{CE914222-1A10-4C53-B9DB-BCB1DF47079E}">
      <dgm:prSet phldrT="[Text]"/>
      <dgm:spPr/>
      <dgm:t>
        <a:bodyPr/>
        <a:lstStyle/>
        <a:p>
          <a:r>
            <a:rPr lang="en-US" dirty="0" smtClean="0"/>
            <a:t> </a:t>
          </a:r>
          <a:endParaRPr lang="en-US" dirty="0"/>
        </a:p>
      </dgm:t>
    </dgm:pt>
    <dgm:pt modelId="{BBB63DAB-79E8-448E-81BA-A14258CEE602}" type="parTrans" cxnId="{5C838BBA-4590-4AB1-9D77-9FD70549AB3B}">
      <dgm:prSet/>
      <dgm:spPr/>
      <dgm:t>
        <a:bodyPr/>
        <a:lstStyle/>
        <a:p>
          <a:endParaRPr lang="en-US"/>
        </a:p>
      </dgm:t>
    </dgm:pt>
    <dgm:pt modelId="{E040AB61-25EA-499C-91E1-560ABB3F33FA}" type="sibTrans" cxnId="{5C838BBA-4590-4AB1-9D77-9FD70549AB3B}">
      <dgm:prSet/>
      <dgm:spPr/>
      <dgm:t>
        <a:bodyPr/>
        <a:lstStyle/>
        <a:p>
          <a:endParaRPr lang="en-US"/>
        </a:p>
      </dgm:t>
    </dgm:pt>
    <dgm:pt modelId="{89874E71-F8DD-4249-8D39-D435818D8574}" type="pres">
      <dgm:prSet presAssocID="{72871A15-0A55-4D49-BB2B-D8CDF0B51E21}" presName="Name0" presStyleCnt="0">
        <dgm:presLayoutVars>
          <dgm:chMax val="1"/>
          <dgm:chPref val="1"/>
          <dgm:dir/>
          <dgm:resizeHandles/>
        </dgm:presLayoutVars>
      </dgm:prSet>
      <dgm:spPr/>
      <dgm:t>
        <a:bodyPr/>
        <a:lstStyle/>
        <a:p>
          <a:endParaRPr lang="en-US"/>
        </a:p>
      </dgm:t>
    </dgm:pt>
    <dgm:pt modelId="{A53914F3-5178-4B24-B984-577F23C46FF3}" type="pres">
      <dgm:prSet presAssocID="{439D5698-5A58-4E70-A443-FEB119FBE41F}" presName="Parent" presStyleLbl="node1" presStyleIdx="0" presStyleCnt="2">
        <dgm:presLayoutVars>
          <dgm:chMax val="4"/>
          <dgm:chPref val="3"/>
        </dgm:presLayoutVars>
      </dgm:prSet>
      <dgm:spPr/>
      <dgm:t>
        <a:bodyPr/>
        <a:lstStyle/>
        <a:p>
          <a:endParaRPr lang="en-US"/>
        </a:p>
      </dgm:t>
    </dgm:pt>
    <dgm:pt modelId="{46D71907-2077-40F3-AE01-4C018107F341}" type="pres">
      <dgm:prSet presAssocID="{F09464D4-EA79-4C3B-95BC-74A01014D141}" presName="Accent" presStyleLbl="node1" presStyleIdx="1" presStyleCnt="2"/>
      <dgm:spPr/>
    </dgm:pt>
    <dgm:pt modelId="{312AACA1-1266-4FB7-A0D7-B3FFCC250202}" type="pres">
      <dgm:prSet presAssocID="{F09464D4-EA79-4C3B-95BC-74A01014D141}" presName="Image1"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 modelId="{2D5CBC79-F5B5-4D12-A789-EA8AB0E2C366}" type="pres">
      <dgm:prSet presAssocID="{F09464D4-EA79-4C3B-95BC-74A01014D141}" presName="Child1" presStyleLbl="revTx" presStyleIdx="0" presStyleCnt="3">
        <dgm:presLayoutVars>
          <dgm:chMax val="0"/>
          <dgm:chPref val="0"/>
          <dgm:bulletEnabled val="1"/>
        </dgm:presLayoutVars>
      </dgm:prSet>
      <dgm:spPr/>
      <dgm:t>
        <a:bodyPr/>
        <a:lstStyle/>
        <a:p>
          <a:endParaRPr lang="en-US"/>
        </a:p>
      </dgm:t>
    </dgm:pt>
    <dgm:pt modelId="{CF029F08-3B39-4F3C-93DB-F3F526645331}" type="pres">
      <dgm:prSet presAssocID="{701FEFA0-990C-4E15-9240-751F78B16ED9}" presName="Image2" presStyleCnt="0"/>
      <dgm:spPr/>
    </dgm:pt>
    <dgm:pt modelId="{C2FEBD49-30E1-4825-ADA4-0320DA4DD28D}" type="pres">
      <dgm:prSet presAssocID="{701FEFA0-990C-4E15-9240-751F78B16ED9}" presName="Imag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pt>
    <dgm:pt modelId="{0EDACB88-910D-4991-A3AB-9C1B5AF8CA79}" type="pres">
      <dgm:prSet presAssocID="{701FEFA0-990C-4E15-9240-751F78B16ED9}" presName="Child2" presStyleLbl="revTx" presStyleIdx="1" presStyleCnt="3">
        <dgm:presLayoutVars>
          <dgm:chMax val="0"/>
          <dgm:chPref val="0"/>
          <dgm:bulletEnabled val="1"/>
        </dgm:presLayoutVars>
      </dgm:prSet>
      <dgm:spPr/>
      <dgm:t>
        <a:bodyPr/>
        <a:lstStyle/>
        <a:p>
          <a:endParaRPr lang="en-US"/>
        </a:p>
      </dgm:t>
    </dgm:pt>
    <dgm:pt modelId="{ECE4F8A7-2612-4E18-9385-471B04F6302B}" type="pres">
      <dgm:prSet presAssocID="{CE914222-1A10-4C53-B9DB-BCB1DF47079E}" presName="Image3" presStyleCnt="0"/>
      <dgm:spPr/>
    </dgm:pt>
    <dgm:pt modelId="{89A8858A-D14F-4F19-8BF9-40308D337311}" type="pres">
      <dgm:prSet presAssocID="{CE914222-1A10-4C53-B9DB-BCB1DF47079E}" presName="Imag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dgm:spPr>
    </dgm:pt>
    <dgm:pt modelId="{5196E3BE-D58D-4724-8EB2-C15967EBAA1C}" type="pres">
      <dgm:prSet presAssocID="{CE914222-1A10-4C53-B9DB-BCB1DF47079E}" presName="Child3" presStyleLbl="revTx" presStyleIdx="2" presStyleCnt="3">
        <dgm:presLayoutVars>
          <dgm:chMax val="0"/>
          <dgm:chPref val="0"/>
          <dgm:bulletEnabled val="1"/>
        </dgm:presLayoutVars>
      </dgm:prSet>
      <dgm:spPr/>
      <dgm:t>
        <a:bodyPr/>
        <a:lstStyle/>
        <a:p>
          <a:endParaRPr lang="en-US"/>
        </a:p>
      </dgm:t>
    </dgm:pt>
  </dgm:ptLst>
  <dgm:cxnLst>
    <dgm:cxn modelId="{B4163304-CB37-4CA8-A43D-AFFC5C2C1A3C}" type="presOf" srcId="{701FEFA0-990C-4E15-9240-751F78B16ED9}" destId="{0EDACB88-910D-4991-A3AB-9C1B5AF8CA79}" srcOrd="0" destOrd="0" presId="urn:microsoft.com/office/officeart/2011/layout/RadialPictureList"/>
    <dgm:cxn modelId="{761DBFE8-7120-4046-ACD7-92CDD8478168}" srcId="{72871A15-0A55-4D49-BB2B-D8CDF0B51E21}" destId="{439D5698-5A58-4E70-A443-FEB119FBE41F}" srcOrd="0" destOrd="0" parTransId="{50BC195C-2371-4E5E-A7FE-3EEF820F1794}" sibTransId="{D03A58A5-B891-45E9-85D1-B609A5CC0D44}"/>
    <dgm:cxn modelId="{CF79C9B0-C3BE-459A-9BFA-D4E3C1F67B05}" srcId="{439D5698-5A58-4E70-A443-FEB119FBE41F}" destId="{F09464D4-EA79-4C3B-95BC-74A01014D141}" srcOrd="0" destOrd="0" parTransId="{B1D0F38E-8F55-4169-AF98-C146578CC28B}" sibTransId="{55D82E45-1B39-4D26-9F8A-59CEB329DA18}"/>
    <dgm:cxn modelId="{B40A5B68-BFB5-46DB-A0E1-53293A5B8AAF}" srcId="{439D5698-5A58-4E70-A443-FEB119FBE41F}" destId="{701FEFA0-990C-4E15-9240-751F78B16ED9}" srcOrd="1" destOrd="0" parTransId="{59D6BDFD-96AF-4F3D-AE42-AC1228EE8A68}" sibTransId="{274ABB98-18ED-4E8C-A803-6F7299A4295F}"/>
    <dgm:cxn modelId="{7754DFC1-AD1A-42F7-86DA-50668A474C23}" type="presOf" srcId="{F09464D4-EA79-4C3B-95BC-74A01014D141}" destId="{2D5CBC79-F5B5-4D12-A789-EA8AB0E2C366}" srcOrd="0" destOrd="0" presId="urn:microsoft.com/office/officeart/2011/layout/RadialPictureList"/>
    <dgm:cxn modelId="{80F5C4B0-FAF7-4C99-B14D-FE459A092D31}" type="presOf" srcId="{439D5698-5A58-4E70-A443-FEB119FBE41F}" destId="{A53914F3-5178-4B24-B984-577F23C46FF3}" srcOrd="0" destOrd="0" presId="urn:microsoft.com/office/officeart/2011/layout/RadialPictureList"/>
    <dgm:cxn modelId="{5B5B5973-CAD2-45E4-92CB-E72D34333347}" type="presOf" srcId="{CE914222-1A10-4C53-B9DB-BCB1DF47079E}" destId="{5196E3BE-D58D-4724-8EB2-C15967EBAA1C}" srcOrd="0" destOrd="0" presId="urn:microsoft.com/office/officeart/2011/layout/RadialPictureList"/>
    <dgm:cxn modelId="{5C838BBA-4590-4AB1-9D77-9FD70549AB3B}" srcId="{439D5698-5A58-4E70-A443-FEB119FBE41F}" destId="{CE914222-1A10-4C53-B9DB-BCB1DF47079E}" srcOrd="2" destOrd="0" parTransId="{BBB63DAB-79E8-448E-81BA-A14258CEE602}" sibTransId="{E040AB61-25EA-499C-91E1-560ABB3F33FA}"/>
    <dgm:cxn modelId="{905EEF32-819C-4D75-B5EF-6A7F07C1331D}" type="presOf" srcId="{72871A15-0A55-4D49-BB2B-D8CDF0B51E21}" destId="{89874E71-F8DD-4249-8D39-D435818D8574}" srcOrd="0" destOrd="0" presId="urn:microsoft.com/office/officeart/2011/layout/RadialPictureList"/>
    <dgm:cxn modelId="{5B64A406-E826-4582-8F55-1D49B9053DE3}" type="presParOf" srcId="{89874E71-F8DD-4249-8D39-D435818D8574}" destId="{A53914F3-5178-4B24-B984-577F23C46FF3}" srcOrd="0" destOrd="0" presId="urn:microsoft.com/office/officeart/2011/layout/RadialPictureList"/>
    <dgm:cxn modelId="{4AA270EA-1EEB-443D-A7FA-B1F7517C5006}" type="presParOf" srcId="{89874E71-F8DD-4249-8D39-D435818D8574}" destId="{46D71907-2077-40F3-AE01-4C018107F341}" srcOrd="1" destOrd="0" presId="urn:microsoft.com/office/officeart/2011/layout/RadialPictureList"/>
    <dgm:cxn modelId="{0E803071-B12C-4054-8076-C9AC64935A70}" type="presParOf" srcId="{89874E71-F8DD-4249-8D39-D435818D8574}" destId="{312AACA1-1266-4FB7-A0D7-B3FFCC250202}" srcOrd="2" destOrd="0" presId="urn:microsoft.com/office/officeart/2011/layout/RadialPictureList"/>
    <dgm:cxn modelId="{B3720956-2585-4189-BDA5-B3F06858E44B}" type="presParOf" srcId="{89874E71-F8DD-4249-8D39-D435818D8574}" destId="{2D5CBC79-F5B5-4D12-A789-EA8AB0E2C366}" srcOrd="3" destOrd="0" presId="urn:microsoft.com/office/officeart/2011/layout/RadialPictureList"/>
    <dgm:cxn modelId="{4A595EC5-99DC-4E4E-9F2F-12E85CF029AA}" type="presParOf" srcId="{89874E71-F8DD-4249-8D39-D435818D8574}" destId="{CF029F08-3B39-4F3C-93DB-F3F526645331}" srcOrd="4" destOrd="0" presId="urn:microsoft.com/office/officeart/2011/layout/RadialPictureList"/>
    <dgm:cxn modelId="{2FA8707F-3D91-4D10-B58C-AEA8E56B2BED}" type="presParOf" srcId="{CF029F08-3B39-4F3C-93DB-F3F526645331}" destId="{C2FEBD49-30E1-4825-ADA4-0320DA4DD28D}" srcOrd="0" destOrd="0" presId="urn:microsoft.com/office/officeart/2011/layout/RadialPictureList"/>
    <dgm:cxn modelId="{CD7D0C25-A8BA-4BDA-B087-59471C54AE54}" type="presParOf" srcId="{89874E71-F8DD-4249-8D39-D435818D8574}" destId="{0EDACB88-910D-4991-A3AB-9C1B5AF8CA79}" srcOrd="5" destOrd="0" presId="urn:microsoft.com/office/officeart/2011/layout/RadialPictureList"/>
    <dgm:cxn modelId="{07C3B17E-CE02-4A26-867B-AF656BBD823B}" type="presParOf" srcId="{89874E71-F8DD-4249-8D39-D435818D8574}" destId="{ECE4F8A7-2612-4E18-9385-471B04F6302B}" srcOrd="6" destOrd="0" presId="urn:microsoft.com/office/officeart/2011/layout/RadialPictureList"/>
    <dgm:cxn modelId="{B54C54A2-2E7A-4979-9703-AD55A58A587A}" type="presParOf" srcId="{ECE4F8A7-2612-4E18-9385-471B04F6302B}" destId="{89A8858A-D14F-4F19-8BF9-40308D337311}" srcOrd="0" destOrd="0" presId="urn:microsoft.com/office/officeart/2011/layout/RadialPictureList"/>
    <dgm:cxn modelId="{D17A83F7-F9A7-4ED0-A47D-75621A865717}" type="presParOf" srcId="{89874E71-F8DD-4249-8D39-D435818D8574}" destId="{5196E3BE-D58D-4724-8EB2-C15967EBAA1C}"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35F6C6-67B4-470E-BCEB-7D0E67983DF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04AB1AB3-D2CC-410A-AD7C-A54B7EAAFE5B}">
      <dgm:prSet phldrT="[Text]" custT="1"/>
      <dgm:spPr/>
      <dgm:t>
        <a:bodyPr/>
        <a:lstStyle/>
        <a:p>
          <a:r>
            <a:rPr lang="en-US" sz="1800" smtClean="0">
              <a:solidFill>
                <a:schemeClr val="bg2">
                  <a:lumMod val="10000"/>
                </a:schemeClr>
              </a:solidFill>
            </a:rPr>
            <a:t>Non-disciplinary</a:t>
          </a:r>
          <a:endParaRPr lang="en-US" sz="1800" dirty="0"/>
        </a:p>
      </dgm:t>
    </dgm:pt>
    <dgm:pt modelId="{A434DA69-B9A4-4DFC-B961-BB2F3B52CD25}" type="parTrans" cxnId="{C7EF290A-6B2B-4FFD-9CBA-4124A0F66BA0}">
      <dgm:prSet/>
      <dgm:spPr/>
      <dgm:t>
        <a:bodyPr/>
        <a:lstStyle/>
        <a:p>
          <a:endParaRPr lang="en-US"/>
        </a:p>
      </dgm:t>
    </dgm:pt>
    <dgm:pt modelId="{980EF37F-FED2-4BEA-ACCA-DCEF49F75B7B}" type="sibTrans" cxnId="{C7EF290A-6B2B-4FFD-9CBA-4124A0F66BA0}">
      <dgm:prSet/>
      <dgm:spPr/>
      <dgm:t>
        <a:bodyPr/>
        <a:lstStyle/>
        <a:p>
          <a:endParaRPr lang="en-US"/>
        </a:p>
      </dgm:t>
    </dgm:pt>
    <dgm:pt modelId="{3A7845A9-5106-40CB-97D1-120B5F493EAC}">
      <dgm:prSet phldrT="[Text]" custT="1"/>
      <dgm:spPr/>
      <dgm:t>
        <a:bodyPr/>
        <a:lstStyle/>
        <a:p>
          <a:r>
            <a:rPr lang="en-US" sz="1800" dirty="0" smtClean="0">
              <a:solidFill>
                <a:schemeClr val="bg2">
                  <a:lumMod val="10000"/>
                </a:schemeClr>
              </a:solidFill>
            </a:rPr>
            <a:t>Non-Punitive</a:t>
          </a:r>
          <a:endParaRPr lang="en-US" sz="1800" dirty="0">
            <a:solidFill>
              <a:schemeClr val="bg2">
                <a:lumMod val="10000"/>
              </a:schemeClr>
            </a:solidFill>
          </a:endParaRPr>
        </a:p>
      </dgm:t>
    </dgm:pt>
    <dgm:pt modelId="{A5D926CD-262C-4210-BA98-74ECD694211E}" type="parTrans" cxnId="{65871843-9D35-4150-9A8A-01F29E649088}">
      <dgm:prSet/>
      <dgm:spPr/>
      <dgm:t>
        <a:bodyPr/>
        <a:lstStyle/>
        <a:p>
          <a:endParaRPr lang="en-US"/>
        </a:p>
      </dgm:t>
    </dgm:pt>
    <dgm:pt modelId="{F04357E6-B3BF-4DC7-B4CD-3DBE8119B1F4}" type="sibTrans" cxnId="{65871843-9D35-4150-9A8A-01F29E649088}">
      <dgm:prSet/>
      <dgm:spPr/>
      <dgm:t>
        <a:bodyPr/>
        <a:lstStyle/>
        <a:p>
          <a:endParaRPr lang="en-US"/>
        </a:p>
      </dgm:t>
    </dgm:pt>
    <dgm:pt modelId="{5D734781-CA7F-4457-90B4-AD6DF31A1D49}">
      <dgm:prSet phldrT="[Text]" custT="1"/>
      <dgm:spPr/>
      <dgm:t>
        <a:bodyPr/>
        <a:lstStyle/>
        <a:p>
          <a:r>
            <a:rPr lang="en-US" sz="1800" dirty="0" smtClean="0">
              <a:solidFill>
                <a:schemeClr val="bg2">
                  <a:lumMod val="10000"/>
                </a:schemeClr>
              </a:solidFill>
            </a:rPr>
            <a:t>Individualized </a:t>
          </a:r>
          <a:br>
            <a:rPr lang="en-US" sz="1800" dirty="0" smtClean="0">
              <a:solidFill>
                <a:schemeClr val="bg2">
                  <a:lumMod val="10000"/>
                </a:schemeClr>
              </a:solidFill>
            </a:rPr>
          </a:br>
          <a:r>
            <a:rPr lang="en-US" sz="1800" dirty="0" smtClean="0">
              <a:solidFill>
                <a:schemeClr val="bg2">
                  <a:lumMod val="10000"/>
                </a:schemeClr>
              </a:solidFill>
            </a:rPr>
            <a:t>(as appropriate and reasonably available)</a:t>
          </a:r>
          <a:endParaRPr lang="en-US" sz="1800" dirty="0">
            <a:solidFill>
              <a:schemeClr val="bg2">
                <a:lumMod val="10000"/>
              </a:schemeClr>
            </a:solidFill>
          </a:endParaRPr>
        </a:p>
      </dgm:t>
    </dgm:pt>
    <dgm:pt modelId="{CE471B90-C010-4B65-B0C7-F0D2DBF2B33B}" type="parTrans" cxnId="{54D48121-DC63-4DBB-B4F4-623ABD308B8F}">
      <dgm:prSet/>
      <dgm:spPr/>
      <dgm:t>
        <a:bodyPr/>
        <a:lstStyle/>
        <a:p>
          <a:endParaRPr lang="en-US"/>
        </a:p>
      </dgm:t>
    </dgm:pt>
    <dgm:pt modelId="{BB6E9FCC-27D3-4206-905A-760CC70AE354}" type="sibTrans" cxnId="{54D48121-DC63-4DBB-B4F4-623ABD308B8F}">
      <dgm:prSet/>
      <dgm:spPr/>
      <dgm:t>
        <a:bodyPr/>
        <a:lstStyle/>
        <a:p>
          <a:endParaRPr lang="en-US"/>
        </a:p>
      </dgm:t>
    </dgm:pt>
    <dgm:pt modelId="{AFEF0700-E790-4B20-B81F-3DDA46D579AF}">
      <dgm:prSet phldrT="[Text]" custT="1"/>
      <dgm:spPr/>
      <dgm:t>
        <a:bodyPr/>
        <a:lstStyle/>
        <a:p>
          <a:r>
            <a:rPr lang="en-US" sz="1800" dirty="0" smtClean="0">
              <a:solidFill>
                <a:schemeClr val="bg2">
                  <a:lumMod val="10000"/>
                </a:schemeClr>
              </a:solidFill>
            </a:rPr>
            <a:t>Without fee </a:t>
          </a:r>
          <a:br>
            <a:rPr lang="en-US" sz="1800" dirty="0" smtClean="0">
              <a:solidFill>
                <a:schemeClr val="bg2">
                  <a:lumMod val="10000"/>
                </a:schemeClr>
              </a:solidFill>
            </a:rPr>
          </a:br>
          <a:r>
            <a:rPr lang="en-US" sz="1800" dirty="0" smtClean="0">
              <a:solidFill>
                <a:schemeClr val="bg2">
                  <a:lumMod val="10000"/>
                </a:schemeClr>
              </a:solidFill>
            </a:rPr>
            <a:t>(to complainant or respondent)</a:t>
          </a:r>
          <a:endParaRPr lang="en-US" sz="1800" dirty="0">
            <a:solidFill>
              <a:schemeClr val="bg2">
                <a:lumMod val="10000"/>
              </a:schemeClr>
            </a:solidFill>
          </a:endParaRPr>
        </a:p>
      </dgm:t>
    </dgm:pt>
    <dgm:pt modelId="{230271A4-9C8D-46F1-9B48-73F73CC6A205}" type="parTrans" cxnId="{0F7B3E3C-A4A8-4A8C-84BA-CED734C6DD7E}">
      <dgm:prSet/>
      <dgm:spPr/>
      <dgm:t>
        <a:bodyPr/>
        <a:lstStyle/>
        <a:p>
          <a:endParaRPr lang="en-US"/>
        </a:p>
      </dgm:t>
    </dgm:pt>
    <dgm:pt modelId="{1F560F0F-6687-42BD-97DD-E887B27F2A92}" type="sibTrans" cxnId="{0F7B3E3C-A4A8-4A8C-84BA-CED734C6DD7E}">
      <dgm:prSet/>
      <dgm:spPr/>
      <dgm:t>
        <a:bodyPr/>
        <a:lstStyle/>
        <a:p>
          <a:endParaRPr lang="en-US"/>
        </a:p>
      </dgm:t>
    </dgm:pt>
    <dgm:pt modelId="{F0C6C84A-6750-4353-8090-2257866D08F6}">
      <dgm:prSet phldrT="[Text]" custT="1"/>
      <dgm:spPr/>
      <dgm:t>
        <a:bodyPr/>
        <a:lstStyle/>
        <a:p>
          <a:r>
            <a:rPr lang="en-US" sz="1800" dirty="0" smtClean="0">
              <a:solidFill>
                <a:schemeClr val="bg2">
                  <a:lumMod val="10000"/>
                </a:schemeClr>
              </a:solidFill>
            </a:rPr>
            <a:t>Before or after filing of formal complaint or where no formal complaint is filed</a:t>
          </a:r>
          <a:endParaRPr lang="en-US" sz="1800" dirty="0">
            <a:solidFill>
              <a:schemeClr val="bg2">
                <a:lumMod val="10000"/>
              </a:schemeClr>
            </a:solidFill>
          </a:endParaRPr>
        </a:p>
      </dgm:t>
    </dgm:pt>
    <dgm:pt modelId="{66E27E1C-E9A4-4A20-A28D-165A035353AB}" type="parTrans" cxnId="{D6524C5C-7C06-4E91-B0AD-C7F9BC691DAF}">
      <dgm:prSet/>
      <dgm:spPr/>
      <dgm:t>
        <a:bodyPr/>
        <a:lstStyle/>
        <a:p>
          <a:endParaRPr lang="en-US"/>
        </a:p>
      </dgm:t>
    </dgm:pt>
    <dgm:pt modelId="{BCFD320E-C573-483E-987F-DA20AA5CB1A8}" type="sibTrans" cxnId="{D6524C5C-7C06-4E91-B0AD-C7F9BC691DAF}">
      <dgm:prSet/>
      <dgm:spPr/>
      <dgm:t>
        <a:bodyPr/>
        <a:lstStyle/>
        <a:p>
          <a:endParaRPr lang="en-US"/>
        </a:p>
      </dgm:t>
    </dgm:pt>
    <dgm:pt modelId="{41895D01-268D-494D-8945-F33F312EE2A8}" type="pres">
      <dgm:prSet presAssocID="{9935F6C6-67B4-470E-BCEB-7D0E67983DFF}" presName="compositeShape" presStyleCnt="0">
        <dgm:presLayoutVars>
          <dgm:dir/>
          <dgm:resizeHandles/>
        </dgm:presLayoutVars>
      </dgm:prSet>
      <dgm:spPr/>
      <dgm:t>
        <a:bodyPr/>
        <a:lstStyle/>
        <a:p>
          <a:endParaRPr lang="en-US"/>
        </a:p>
      </dgm:t>
    </dgm:pt>
    <dgm:pt modelId="{2B5AEA6E-1BE6-4D73-A114-2631103B0E5D}" type="pres">
      <dgm:prSet presAssocID="{9935F6C6-67B4-470E-BCEB-7D0E67983DFF}" presName="pyramid" presStyleLbl="node1" presStyleIdx="0" presStyleCnt="1" custLinFactNeighborX="-30625" custLinFactNeighborY="10625"/>
      <dgm:spPr/>
    </dgm:pt>
    <dgm:pt modelId="{19B6EA47-A829-44D4-B3A0-AD6AA519FBEA}" type="pres">
      <dgm:prSet presAssocID="{9935F6C6-67B4-470E-BCEB-7D0E67983DFF}" presName="theList" presStyleCnt="0"/>
      <dgm:spPr/>
    </dgm:pt>
    <dgm:pt modelId="{65AF62A4-C9BC-42E2-90D8-DB76F222CB6E}" type="pres">
      <dgm:prSet presAssocID="{04AB1AB3-D2CC-410A-AD7C-A54B7EAAFE5B}" presName="aNode" presStyleLbl="fgAcc1" presStyleIdx="0" presStyleCnt="5" custScaleX="186381">
        <dgm:presLayoutVars>
          <dgm:bulletEnabled val="1"/>
        </dgm:presLayoutVars>
      </dgm:prSet>
      <dgm:spPr/>
      <dgm:t>
        <a:bodyPr/>
        <a:lstStyle/>
        <a:p>
          <a:endParaRPr lang="en-US"/>
        </a:p>
      </dgm:t>
    </dgm:pt>
    <dgm:pt modelId="{DBB6B6E2-861E-4DB6-8DC0-51A8EB492EB7}" type="pres">
      <dgm:prSet presAssocID="{04AB1AB3-D2CC-410A-AD7C-A54B7EAAFE5B}" presName="aSpace" presStyleCnt="0"/>
      <dgm:spPr/>
    </dgm:pt>
    <dgm:pt modelId="{ECFBA4F7-F42A-4B7E-88FC-3EB8A7C5A302}" type="pres">
      <dgm:prSet presAssocID="{3A7845A9-5106-40CB-97D1-120B5F493EAC}" presName="aNode" presStyleLbl="fgAcc1" presStyleIdx="1" presStyleCnt="5" custScaleX="188892">
        <dgm:presLayoutVars>
          <dgm:bulletEnabled val="1"/>
        </dgm:presLayoutVars>
      </dgm:prSet>
      <dgm:spPr/>
      <dgm:t>
        <a:bodyPr/>
        <a:lstStyle/>
        <a:p>
          <a:endParaRPr lang="en-US"/>
        </a:p>
      </dgm:t>
    </dgm:pt>
    <dgm:pt modelId="{B63ED0B8-7A97-45A9-9DF9-B23533861FB1}" type="pres">
      <dgm:prSet presAssocID="{3A7845A9-5106-40CB-97D1-120B5F493EAC}" presName="aSpace" presStyleCnt="0"/>
      <dgm:spPr/>
    </dgm:pt>
    <dgm:pt modelId="{5AA49DA3-EFE1-41D6-9A6B-EFE920CAD35C}" type="pres">
      <dgm:prSet presAssocID="{5D734781-CA7F-4457-90B4-AD6DF31A1D49}" presName="aNode" presStyleLbl="fgAcc1" presStyleIdx="2" presStyleCnt="5" custScaleX="189743">
        <dgm:presLayoutVars>
          <dgm:bulletEnabled val="1"/>
        </dgm:presLayoutVars>
      </dgm:prSet>
      <dgm:spPr/>
      <dgm:t>
        <a:bodyPr/>
        <a:lstStyle/>
        <a:p>
          <a:endParaRPr lang="en-US"/>
        </a:p>
      </dgm:t>
    </dgm:pt>
    <dgm:pt modelId="{37389531-9976-4600-A72F-7601657530A9}" type="pres">
      <dgm:prSet presAssocID="{5D734781-CA7F-4457-90B4-AD6DF31A1D49}" presName="aSpace" presStyleCnt="0"/>
      <dgm:spPr/>
    </dgm:pt>
    <dgm:pt modelId="{6193609F-F9E8-4C0D-A0A4-B1CA17F8658B}" type="pres">
      <dgm:prSet presAssocID="{AFEF0700-E790-4B20-B81F-3DDA46D579AF}" presName="aNode" presStyleLbl="fgAcc1" presStyleIdx="3" presStyleCnt="5" custScaleX="186381">
        <dgm:presLayoutVars>
          <dgm:bulletEnabled val="1"/>
        </dgm:presLayoutVars>
      </dgm:prSet>
      <dgm:spPr/>
      <dgm:t>
        <a:bodyPr/>
        <a:lstStyle/>
        <a:p>
          <a:endParaRPr lang="en-US"/>
        </a:p>
      </dgm:t>
    </dgm:pt>
    <dgm:pt modelId="{EB50B4C0-0689-4C6A-8FA4-64545B31556D}" type="pres">
      <dgm:prSet presAssocID="{AFEF0700-E790-4B20-B81F-3DDA46D579AF}" presName="aSpace" presStyleCnt="0"/>
      <dgm:spPr/>
    </dgm:pt>
    <dgm:pt modelId="{492F1367-F7EE-498E-971E-94DB2A949645}" type="pres">
      <dgm:prSet presAssocID="{F0C6C84A-6750-4353-8090-2257866D08F6}" presName="aNode" presStyleLbl="fgAcc1" presStyleIdx="4" presStyleCnt="5" custScaleX="186381">
        <dgm:presLayoutVars>
          <dgm:bulletEnabled val="1"/>
        </dgm:presLayoutVars>
      </dgm:prSet>
      <dgm:spPr/>
      <dgm:t>
        <a:bodyPr/>
        <a:lstStyle/>
        <a:p>
          <a:endParaRPr lang="en-US"/>
        </a:p>
      </dgm:t>
    </dgm:pt>
    <dgm:pt modelId="{21346A29-E51B-49A1-9A8D-E3721490433A}" type="pres">
      <dgm:prSet presAssocID="{F0C6C84A-6750-4353-8090-2257866D08F6}" presName="aSpace" presStyleCnt="0"/>
      <dgm:spPr/>
    </dgm:pt>
  </dgm:ptLst>
  <dgm:cxnLst>
    <dgm:cxn modelId="{0F7B3E3C-A4A8-4A8C-84BA-CED734C6DD7E}" srcId="{9935F6C6-67B4-470E-BCEB-7D0E67983DFF}" destId="{AFEF0700-E790-4B20-B81F-3DDA46D579AF}" srcOrd="3" destOrd="0" parTransId="{230271A4-9C8D-46F1-9B48-73F73CC6A205}" sibTransId="{1F560F0F-6687-42BD-97DD-E887B27F2A92}"/>
    <dgm:cxn modelId="{65871843-9D35-4150-9A8A-01F29E649088}" srcId="{9935F6C6-67B4-470E-BCEB-7D0E67983DFF}" destId="{3A7845A9-5106-40CB-97D1-120B5F493EAC}" srcOrd="1" destOrd="0" parTransId="{A5D926CD-262C-4210-BA98-74ECD694211E}" sibTransId="{F04357E6-B3BF-4DC7-B4CD-3DBE8119B1F4}"/>
    <dgm:cxn modelId="{4D019C79-DA2E-4958-81FE-8C1FB4856D89}" type="presOf" srcId="{9935F6C6-67B4-470E-BCEB-7D0E67983DFF}" destId="{41895D01-268D-494D-8945-F33F312EE2A8}" srcOrd="0" destOrd="0" presId="urn:microsoft.com/office/officeart/2005/8/layout/pyramid2"/>
    <dgm:cxn modelId="{D6524C5C-7C06-4E91-B0AD-C7F9BC691DAF}" srcId="{9935F6C6-67B4-470E-BCEB-7D0E67983DFF}" destId="{F0C6C84A-6750-4353-8090-2257866D08F6}" srcOrd="4" destOrd="0" parTransId="{66E27E1C-E9A4-4A20-A28D-165A035353AB}" sibTransId="{BCFD320E-C573-483E-987F-DA20AA5CB1A8}"/>
    <dgm:cxn modelId="{0B8227B5-400F-4033-9A72-3803FEDF8F72}" type="presOf" srcId="{AFEF0700-E790-4B20-B81F-3DDA46D579AF}" destId="{6193609F-F9E8-4C0D-A0A4-B1CA17F8658B}" srcOrd="0" destOrd="0" presId="urn:microsoft.com/office/officeart/2005/8/layout/pyramid2"/>
    <dgm:cxn modelId="{C7EF290A-6B2B-4FFD-9CBA-4124A0F66BA0}" srcId="{9935F6C6-67B4-470E-BCEB-7D0E67983DFF}" destId="{04AB1AB3-D2CC-410A-AD7C-A54B7EAAFE5B}" srcOrd="0" destOrd="0" parTransId="{A434DA69-B9A4-4DFC-B961-BB2F3B52CD25}" sibTransId="{980EF37F-FED2-4BEA-ACCA-DCEF49F75B7B}"/>
    <dgm:cxn modelId="{959E2D28-2942-4786-AA82-AA2ED44C38F2}" type="presOf" srcId="{5D734781-CA7F-4457-90B4-AD6DF31A1D49}" destId="{5AA49DA3-EFE1-41D6-9A6B-EFE920CAD35C}" srcOrd="0" destOrd="0" presId="urn:microsoft.com/office/officeart/2005/8/layout/pyramid2"/>
    <dgm:cxn modelId="{54D48121-DC63-4DBB-B4F4-623ABD308B8F}" srcId="{9935F6C6-67B4-470E-BCEB-7D0E67983DFF}" destId="{5D734781-CA7F-4457-90B4-AD6DF31A1D49}" srcOrd="2" destOrd="0" parTransId="{CE471B90-C010-4B65-B0C7-F0D2DBF2B33B}" sibTransId="{BB6E9FCC-27D3-4206-905A-760CC70AE354}"/>
    <dgm:cxn modelId="{D0684B69-053F-461D-AE37-EAFD319ABF2C}" type="presOf" srcId="{F0C6C84A-6750-4353-8090-2257866D08F6}" destId="{492F1367-F7EE-498E-971E-94DB2A949645}" srcOrd="0" destOrd="0" presId="urn:microsoft.com/office/officeart/2005/8/layout/pyramid2"/>
    <dgm:cxn modelId="{D845B7E1-C4D3-4335-A5E8-92DF1D4FDE28}" type="presOf" srcId="{04AB1AB3-D2CC-410A-AD7C-A54B7EAAFE5B}" destId="{65AF62A4-C9BC-42E2-90D8-DB76F222CB6E}" srcOrd="0" destOrd="0" presId="urn:microsoft.com/office/officeart/2005/8/layout/pyramid2"/>
    <dgm:cxn modelId="{296110E5-6750-4C71-8524-3DADC18E1460}" type="presOf" srcId="{3A7845A9-5106-40CB-97D1-120B5F493EAC}" destId="{ECFBA4F7-F42A-4B7E-88FC-3EB8A7C5A302}" srcOrd="0" destOrd="0" presId="urn:microsoft.com/office/officeart/2005/8/layout/pyramid2"/>
    <dgm:cxn modelId="{1058BA87-5BB9-4EF1-B056-03F4087432FF}" type="presParOf" srcId="{41895D01-268D-494D-8945-F33F312EE2A8}" destId="{2B5AEA6E-1BE6-4D73-A114-2631103B0E5D}" srcOrd="0" destOrd="0" presId="urn:microsoft.com/office/officeart/2005/8/layout/pyramid2"/>
    <dgm:cxn modelId="{B5D059CF-BC16-4AFE-BD9E-DB982343DCA7}" type="presParOf" srcId="{41895D01-268D-494D-8945-F33F312EE2A8}" destId="{19B6EA47-A829-44D4-B3A0-AD6AA519FBEA}" srcOrd="1" destOrd="0" presId="urn:microsoft.com/office/officeart/2005/8/layout/pyramid2"/>
    <dgm:cxn modelId="{F5FF8AE5-A025-4CFE-8CB1-B8989F5E0565}" type="presParOf" srcId="{19B6EA47-A829-44D4-B3A0-AD6AA519FBEA}" destId="{65AF62A4-C9BC-42E2-90D8-DB76F222CB6E}" srcOrd="0" destOrd="0" presId="urn:microsoft.com/office/officeart/2005/8/layout/pyramid2"/>
    <dgm:cxn modelId="{FDDBAD04-862E-4F23-9648-B500B551AFA2}" type="presParOf" srcId="{19B6EA47-A829-44D4-B3A0-AD6AA519FBEA}" destId="{DBB6B6E2-861E-4DB6-8DC0-51A8EB492EB7}" srcOrd="1" destOrd="0" presId="urn:microsoft.com/office/officeart/2005/8/layout/pyramid2"/>
    <dgm:cxn modelId="{D21278DF-9C6E-4911-8606-E1D3695B4A37}" type="presParOf" srcId="{19B6EA47-A829-44D4-B3A0-AD6AA519FBEA}" destId="{ECFBA4F7-F42A-4B7E-88FC-3EB8A7C5A302}" srcOrd="2" destOrd="0" presId="urn:microsoft.com/office/officeart/2005/8/layout/pyramid2"/>
    <dgm:cxn modelId="{4A2DB26D-C4B9-49C3-8154-C5F02A2BC2F6}" type="presParOf" srcId="{19B6EA47-A829-44D4-B3A0-AD6AA519FBEA}" destId="{B63ED0B8-7A97-45A9-9DF9-B23533861FB1}" srcOrd="3" destOrd="0" presId="urn:microsoft.com/office/officeart/2005/8/layout/pyramid2"/>
    <dgm:cxn modelId="{B6485F1A-7E45-47BA-BE70-F9DC7680B6D8}" type="presParOf" srcId="{19B6EA47-A829-44D4-B3A0-AD6AA519FBEA}" destId="{5AA49DA3-EFE1-41D6-9A6B-EFE920CAD35C}" srcOrd="4" destOrd="0" presId="urn:microsoft.com/office/officeart/2005/8/layout/pyramid2"/>
    <dgm:cxn modelId="{106BABC4-8CB4-4154-811B-38C5769AA2C8}" type="presParOf" srcId="{19B6EA47-A829-44D4-B3A0-AD6AA519FBEA}" destId="{37389531-9976-4600-A72F-7601657530A9}" srcOrd="5" destOrd="0" presId="urn:microsoft.com/office/officeart/2005/8/layout/pyramid2"/>
    <dgm:cxn modelId="{1F217C75-BFEA-4842-91A0-9A7E7232A80C}" type="presParOf" srcId="{19B6EA47-A829-44D4-B3A0-AD6AA519FBEA}" destId="{6193609F-F9E8-4C0D-A0A4-B1CA17F8658B}" srcOrd="6" destOrd="0" presId="urn:microsoft.com/office/officeart/2005/8/layout/pyramid2"/>
    <dgm:cxn modelId="{0F32F31C-11DB-414F-BA8B-8D62AE867680}" type="presParOf" srcId="{19B6EA47-A829-44D4-B3A0-AD6AA519FBEA}" destId="{EB50B4C0-0689-4C6A-8FA4-64545B31556D}" srcOrd="7" destOrd="0" presId="urn:microsoft.com/office/officeart/2005/8/layout/pyramid2"/>
    <dgm:cxn modelId="{6D0A73CF-CEE1-44E5-9967-25845F4E3E87}" type="presParOf" srcId="{19B6EA47-A829-44D4-B3A0-AD6AA519FBEA}" destId="{492F1367-F7EE-498E-971E-94DB2A949645}" srcOrd="8" destOrd="0" presId="urn:microsoft.com/office/officeart/2005/8/layout/pyramid2"/>
    <dgm:cxn modelId="{5B319AD7-7A77-4D41-8468-1AD74C0AB026}" type="presParOf" srcId="{19B6EA47-A829-44D4-B3A0-AD6AA519FBEA}" destId="{21346A29-E51B-49A1-9A8D-E3721490433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8C237-D7E7-446A-A0C0-C231F54BF82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090E904-B983-401F-9F35-61A466D898C1}">
      <dgm:prSet phldrT="[Text]" custT="1"/>
      <dgm:spPr/>
      <dgm:t>
        <a:bodyPr/>
        <a:lstStyle/>
        <a:p>
          <a:r>
            <a:rPr lang="en-US" sz="1800" dirty="0" smtClean="0"/>
            <a:t>Supportive Measures </a:t>
          </a:r>
          <a:r>
            <a:rPr lang="en-US" sz="1100" dirty="0" smtClean="0"/>
            <a:t>may include</a:t>
          </a:r>
        </a:p>
      </dgm:t>
    </dgm:pt>
    <dgm:pt modelId="{B17AD8AC-FB56-4242-8563-1C320C565EF9}" type="parTrans" cxnId="{A00F6AA2-F575-46D5-9AAC-2DF716E23D99}">
      <dgm:prSet/>
      <dgm:spPr/>
      <dgm:t>
        <a:bodyPr/>
        <a:lstStyle/>
        <a:p>
          <a:endParaRPr lang="en-US"/>
        </a:p>
      </dgm:t>
    </dgm:pt>
    <dgm:pt modelId="{DBCB7CEC-1BB8-40A1-AE17-DD66D9AA23EB}" type="sibTrans" cxnId="{A00F6AA2-F575-46D5-9AAC-2DF716E23D99}">
      <dgm:prSet/>
      <dgm:spPr/>
      <dgm:t>
        <a:bodyPr/>
        <a:lstStyle/>
        <a:p>
          <a:endParaRPr lang="en-US"/>
        </a:p>
      </dgm:t>
    </dgm:pt>
    <dgm:pt modelId="{59DF5358-B1F1-4575-91BB-4341BF873C1F}">
      <dgm:prSet phldrT="[Text]" custT="1"/>
      <dgm:spPr/>
      <dgm:t>
        <a:bodyPr/>
        <a:lstStyle/>
        <a:p>
          <a:r>
            <a:rPr lang="en-US" sz="1200" dirty="0" smtClean="0"/>
            <a:t>Counseling</a:t>
          </a:r>
          <a:endParaRPr lang="en-US" sz="1200" dirty="0"/>
        </a:p>
      </dgm:t>
    </dgm:pt>
    <dgm:pt modelId="{9B03FD21-E1D9-45B9-A08C-80CBB6E81E4D}" type="parTrans" cxnId="{78BB8479-CE5F-44B3-826F-6B054CF61CE2}">
      <dgm:prSet/>
      <dgm:spPr/>
      <dgm:t>
        <a:bodyPr/>
        <a:lstStyle/>
        <a:p>
          <a:endParaRPr lang="en-US"/>
        </a:p>
      </dgm:t>
    </dgm:pt>
    <dgm:pt modelId="{5F15C5BF-DDC3-41F6-9E05-A3E582D22203}" type="sibTrans" cxnId="{78BB8479-CE5F-44B3-826F-6B054CF61CE2}">
      <dgm:prSet/>
      <dgm:spPr/>
      <dgm:t>
        <a:bodyPr/>
        <a:lstStyle/>
        <a:p>
          <a:endParaRPr lang="en-US"/>
        </a:p>
      </dgm:t>
    </dgm:pt>
    <dgm:pt modelId="{82D43938-7C91-49CC-BE66-7C77543564A7}">
      <dgm:prSet phldrT="[Text]" custT="1"/>
      <dgm:spPr/>
      <dgm:t>
        <a:bodyPr/>
        <a:lstStyle/>
        <a:p>
          <a:r>
            <a:rPr lang="en-US" sz="1100" dirty="0" smtClean="0"/>
            <a:t>Increased security</a:t>
          </a:r>
          <a:endParaRPr lang="en-US" sz="1100" dirty="0"/>
        </a:p>
      </dgm:t>
    </dgm:pt>
    <dgm:pt modelId="{CBA26852-2066-4EA9-97F6-0CC1122414C1}" type="parTrans" cxnId="{FB7597CA-815D-4359-822F-89CB264DC467}">
      <dgm:prSet/>
      <dgm:spPr/>
      <dgm:t>
        <a:bodyPr/>
        <a:lstStyle/>
        <a:p>
          <a:endParaRPr lang="en-US"/>
        </a:p>
      </dgm:t>
    </dgm:pt>
    <dgm:pt modelId="{2ECD4B9D-CC05-4CC0-A1CF-FE690B5146F1}" type="sibTrans" cxnId="{FB7597CA-815D-4359-822F-89CB264DC467}">
      <dgm:prSet/>
      <dgm:spPr/>
      <dgm:t>
        <a:bodyPr/>
        <a:lstStyle/>
        <a:p>
          <a:endParaRPr lang="en-US"/>
        </a:p>
      </dgm:t>
    </dgm:pt>
    <dgm:pt modelId="{5D546E6A-E6CD-42B5-985E-A8AC55B3E905}">
      <dgm:prSet phldrT="[Text]" custT="1"/>
      <dgm:spPr/>
      <dgm:t>
        <a:bodyPr/>
        <a:lstStyle/>
        <a:p>
          <a:r>
            <a:rPr lang="en-US" sz="1200" dirty="0" smtClean="0"/>
            <a:t>Deadline extensions</a:t>
          </a:r>
          <a:endParaRPr lang="en-US" sz="1200" dirty="0"/>
        </a:p>
      </dgm:t>
    </dgm:pt>
    <dgm:pt modelId="{FF4679C0-1EAD-4D1D-91EA-EF8AF648856D}" type="parTrans" cxnId="{6B7C75FF-8706-472A-99D4-2CC292E86173}">
      <dgm:prSet/>
      <dgm:spPr/>
      <dgm:t>
        <a:bodyPr/>
        <a:lstStyle/>
        <a:p>
          <a:endParaRPr lang="en-US"/>
        </a:p>
      </dgm:t>
    </dgm:pt>
    <dgm:pt modelId="{68EA4872-65CF-40D5-9832-6796F742E856}" type="sibTrans" cxnId="{6B7C75FF-8706-472A-99D4-2CC292E86173}">
      <dgm:prSet/>
      <dgm:spPr/>
      <dgm:t>
        <a:bodyPr/>
        <a:lstStyle/>
        <a:p>
          <a:endParaRPr lang="en-US"/>
        </a:p>
      </dgm:t>
    </dgm:pt>
    <dgm:pt modelId="{67057CA1-9364-4D00-953E-5D7F735E86D5}">
      <dgm:prSet phldrT="[Text]" custT="1"/>
      <dgm:spPr/>
      <dgm:t>
        <a:bodyPr/>
        <a:lstStyle/>
        <a:p>
          <a:r>
            <a:rPr lang="en-US" sz="1100" dirty="0" smtClean="0"/>
            <a:t>Course-related adjustments</a:t>
          </a:r>
          <a:endParaRPr lang="en-US" sz="1100" dirty="0"/>
        </a:p>
      </dgm:t>
    </dgm:pt>
    <dgm:pt modelId="{30E2E984-FBAC-46B6-8CF9-4E2EF385A76E}" type="parTrans" cxnId="{4756D331-D553-4B55-BC0B-912853D975D0}">
      <dgm:prSet/>
      <dgm:spPr/>
      <dgm:t>
        <a:bodyPr/>
        <a:lstStyle/>
        <a:p>
          <a:endParaRPr lang="en-US"/>
        </a:p>
      </dgm:t>
    </dgm:pt>
    <dgm:pt modelId="{593EF779-57C6-400B-806F-4629E2544094}" type="sibTrans" cxnId="{4756D331-D553-4B55-BC0B-912853D975D0}">
      <dgm:prSet/>
      <dgm:spPr/>
      <dgm:t>
        <a:bodyPr/>
        <a:lstStyle/>
        <a:p>
          <a:endParaRPr lang="en-US"/>
        </a:p>
      </dgm:t>
    </dgm:pt>
    <dgm:pt modelId="{30F46BE3-4BF2-42D1-8040-2FF0D1ABB619}">
      <dgm:prSet phldrT="[Text]" custT="1"/>
      <dgm:spPr/>
      <dgm:t>
        <a:bodyPr/>
        <a:lstStyle/>
        <a:p>
          <a:r>
            <a:rPr lang="en-US" sz="1000" dirty="0" smtClean="0"/>
            <a:t>Schedule Modifications (work or class)</a:t>
          </a:r>
          <a:endParaRPr lang="en-US" sz="1000" dirty="0"/>
        </a:p>
      </dgm:t>
    </dgm:pt>
    <dgm:pt modelId="{384674BB-93F0-40D6-A7B7-1AB65EBB132F}" type="parTrans" cxnId="{336FA74A-CE89-4F0F-B384-5001B3E74C83}">
      <dgm:prSet/>
      <dgm:spPr/>
      <dgm:t>
        <a:bodyPr/>
        <a:lstStyle/>
        <a:p>
          <a:endParaRPr lang="en-US"/>
        </a:p>
      </dgm:t>
    </dgm:pt>
    <dgm:pt modelId="{EA48D7D3-1F90-4ADC-9442-B95E6637326F}" type="sibTrans" cxnId="{336FA74A-CE89-4F0F-B384-5001B3E74C83}">
      <dgm:prSet/>
      <dgm:spPr/>
      <dgm:t>
        <a:bodyPr/>
        <a:lstStyle/>
        <a:p>
          <a:endParaRPr lang="en-US"/>
        </a:p>
      </dgm:t>
    </dgm:pt>
    <dgm:pt modelId="{DF6CE571-E368-42A7-8603-2FF2A65AA3C1}">
      <dgm:prSet phldrT="[Text]" custT="1"/>
      <dgm:spPr/>
      <dgm:t>
        <a:bodyPr/>
        <a:lstStyle/>
        <a:p>
          <a:r>
            <a:rPr lang="en-US" sz="1100" dirty="0" smtClean="0"/>
            <a:t>Mutual restrictions on contact </a:t>
          </a:r>
          <a:r>
            <a:rPr lang="en-US" sz="1000" dirty="0" smtClean="0"/>
            <a:t>between parties</a:t>
          </a:r>
          <a:endParaRPr lang="en-US" sz="1000" dirty="0"/>
        </a:p>
      </dgm:t>
    </dgm:pt>
    <dgm:pt modelId="{48466DEB-C46F-4825-89F1-6D077D8DEE69}" type="parTrans" cxnId="{E0BE3F8B-CDD0-4B4C-AF6A-A0F41CE1E4BE}">
      <dgm:prSet/>
      <dgm:spPr/>
      <dgm:t>
        <a:bodyPr/>
        <a:lstStyle/>
        <a:p>
          <a:endParaRPr lang="en-US"/>
        </a:p>
      </dgm:t>
    </dgm:pt>
    <dgm:pt modelId="{AEFE7E8E-3FF2-4736-B421-C1A4457749FD}" type="sibTrans" cxnId="{E0BE3F8B-CDD0-4B4C-AF6A-A0F41CE1E4BE}">
      <dgm:prSet/>
      <dgm:spPr/>
      <dgm:t>
        <a:bodyPr/>
        <a:lstStyle/>
        <a:p>
          <a:endParaRPr lang="en-US"/>
        </a:p>
      </dgm:t>
    </dgm:pt>
    <dgm:pt modelId="{2880387C-9066-4E82-8216-301BEBA8EAA7}">
      <dgm:prSet phldrT="[Text]" custT="1"/>
      <dgm:spPr/>
      <dgm:t>
        <a:bodyPr/>
        <a:lstStyle/>
        <a:p>
          <a:r>
            <a:rPr lang="en-US" sz="1100" dirty="0" smtClean="0"/>
            <a:t>Increased monitoring</a:t>
          </a:r>
          <a:endParaRPr lang="en-US" sz="1100" dirty="0"/>
        </a:p>
      </dgm:t>
    </dgm:pt>
    <dgm:pt modelId="{FEC5F809-B00C-4A22-A800-A4454A904602}" type="parTrans" cxnId="{BBF17679-3D28-4C23-B086-06F9C66A1D9A}">
      <dgm:prSet/>
      <dgm:spPr/>
      <dgm:t>
        <a:bodyPr/>
        <a:lstStyle/>
        <a:p>
          <a:endParaRPr lang="en-US"/>
        </a:p>
      </dgm:t>
    </dgm:pt>
    <dgm:pt modelId="{9BEAAD3C-0318-4683-B3D1-084387265F89}" type="sibTrans" cxnId="{BBF17679-3D28-4C23-B086-06F9C66A1D9A}">
      <dgm:prSet/>
      <dgm:spPr/>
      <dgm:t>
        <a:bodyPr/>
        <a:lstStyle/>
        <a:p>
          <a:endParaRPr lang="en-US"/>
        </a:p>
      </dgm:t>
    </dgm:pt>
    <dgm:pt modelId="{8FA0C382-0744-4E85-8834-06F218F1A7DE}" type="pres">
      <dgm:prSet presAssocID="{E768C237-D7E7-446A-A0C0-C231F54BF82F}" presName="Name0" presStyleCnt="0">
        <dgm:presLayoutVars>
          <dgm:chMax val="1"/>
          <dgm:dir/>
          <dgm:animLvl val="ctr"/>
          <dgm:resizeHandles val="exact"/>
        </dgm:presLayoutVars>
      </dgm:prSet>
      <dgm:spPr/>
      <dgm:t>
        <a:bodyPr/>
        <a:lstStyle/>
        <a:p>
          <a:endParaRPr lang="en-US"/>
        </a:p>
      </dgm:t>
    </dgm:pt>
    <dgm:pt modelId="{F185D8F9-3F02-4DCF-82B0-4336736162AC}" type="pres">
      <dgm:prSet presAssocID="{1090E904-B983-401F-9F35-61A466D898C1}" presName="centerShape" presStyleLbl="node0" presStyleIdx="0" presStyleCnt="1"/>
      <dgm:spPr/>
      <dgm:t>
        <a:bodyPr/>
        <a:lstStyle/>
        <a:p>
          <a:endParaRPr lang="en-US"/>
        </a:p>
      </dgm:t>
    </dgm:pt>
    <dgm:pt modelId="{A4DFDB49-BE76-40FE-B10F-6BA5799631A6}" type="pres">
      <dgm:prSet presAssocID="{59DF5358-B1F1-4575-91BB-4341BF873C1F}" presName="node" presStyleLbl="node1" presStyleIdx="0" presStyleCnt="7">
        <dgm:presLayoutVars>
          <dgm:bulletEnabled val="1"/>
        </dgm:presLayoutVars>
      </dgm:prSet>
      <dgm:spPr/>
      <dgm:t>
        <a:bodyPr/>
        <a:lstStyle/>
        <a:p>
          <a:endParaRPr lang="en-US"/>
        </a:p>
      </dgm:t>
    </dgm:pt>
    <dgm:pt modelId="{D6CF3855-2A33-4E78-93E9-E71EBA9ECF9E}" type="pres">
      <dgm:prSet presAssocID="{59DF5358-B1F1-4575-91BB-4341BF873C1F}" presName="dummy" presStyleCnt="0"/>
      <dgm:spPr/>
    </dgm:pt>
    <dgm:pt modelId="{778FC7D0-CC0E-47F8-B3FE-A69D70E4FBAB}" type="pres">
      <dgm:prSet presAssocID="{5F15C5BF-DDC3-41F6-9E05-A3E582D22203}" presName="sibTrans" presStyleLbl="sibTrans2D1" presStyleIdx="0" presStyleCnt="7"/>
      <dgm:spPr/>
      <dgm:t>
        <a:bodyPr/>
        <a:lstStyle/>
        <a:p>
          <a:endParaRPr lang="en-US"/>
        </a:p>
      </dgm:t>
    </dgm:pt>
    <dgm:pt modelId="{9C7C9F6C-7B63-4DC7-96D9-8F23C14A2671}" type="pres">
      <dgm:prSet presAssocID="{5D546E6A-E6CD-42B5-985E-A8AC55B3E905}" presName="node" presStyleLbl="node1" presStyleIdx="1" presStyleCnt="7">
        <dgm:presLayoutVars>
          <dgm:bulletEnabled val="1"/>
        </dgm:presLayoutVars>
      </dgm:prSet>
      <dgm:spPr/>
      <dgm:t>
        <a:bodyPr/>
        <a:lstStyle/>
        <a:p>
          <a:endParaRPr lang="en-US"/>
        </a:p>
      </dgm:t>
    </dgm:pt>
    <dgm:pt modelId="{7C8D1E2D-982F-4EE4-A15E-879875D7EFEC}" type="pres">
      <dgm:prSet presAssocID="{5D546E6A-E6CD-42B5-985E-A8AC55B3E905}" presName="dummy" presStyleCnt="0"/>
      <dgm:spPr/>
    </dgm:pt>
    <dgm:pt modelId="{2E041685-159A-4B23-9334-882448308976}" type="pres">
      <dgm:prSet presAssocID="{68EA4872-65CF-40D5-9832-6796F742E856}" presName="sibTrans" presStyleLbl="sibTrans2D1" presStyleIdx="1" presStyleCnt="7"/>
      <dgm:spPr/>
      <dgm:t>
        <a:bodyPr/>
        <a:lstStyle/>
        <a:p>
          <a:endParaRPr lang="en-US"/>
        </a:p>
      </dgm:t>
    </dgm:pt>
    <dgm:pt modelId="{2D503B1B-388A-4B97-BC8A-BA2FACB4C63F}" type="pres">
      <dgm:prSet presAssocID="{67057CA1-9364-4D00-953E-5D7F735E86D5}" presName="node" presStyleLbl="node1" presStyleIdx="2" presStyleCnt="7">
        <dgm:presLayoutVars>
          <dgm:bulletEnabled val="1"/>
        </dgm:presLayoutVars>
      </dgm:prSet>
      <dgm:spPr/>
      <dgm:t>
        <a:bodyPr/>
        <a:lstStyle/>
        <a:p>
          <a:endParaRPr lang="en-US"/>
        </a:p>
      </dgm:t>
    </dgm:pt>
    <dgm:pt modelId="{00BAD6C7-DEEF-4F60-B056-8BE4AF32CA45}" type="pres">
      <dgm:prSet presAssocID="{67057CA1-9364-4D00-953E-5D7F735E86D5}" presName="dummy" presStyleCnt="0"/>
      <dgm:spPr/>
    </dgm:pt>
    <dgm:pt modelId="{FC3E80BE-00C7-419A-97E8-25956F1EFEAA}" type="pres">
      <dgm:prSet presAssocID="{593EF779-57C6-400B-806F-4629E2544094}" presName="sibTrans" presStyleLbl="sibTrans2D1" presStyleIdx="2" presStyleCnt="7"/>
      <dgm:spPr/>
      <dgm:t>
        <a:bodyPr/>
        <a:lstStyle/>
        <a:p>
          <a:endParaRPr lang="en-US"/>
        </a:p>
      </dgm:t>
    </dgm:pt>
    <dgm:pt modelId="{5C32DBAD-6F71-4AD4-90EB-9448AC6EAD5B}" type="pres">
      <dgm:prSet presAssocID="{30F46BE3-4BF2-42D1-8040-2FF0D1ABB619}" presName="node" presStyleLbl="node1" presStyleIdx="3" presStyleCnt="7">
        <dgm:presLayoutVars>
          <dgm:bulletEnabled val="1"/>
        </dgm:presLayoutVars>
      </dgm:prSet>
      <dgm:spPr/>
      <dgm:t>
        <a:bodyPr/>
        <a:lstStyle/>
        <a:p>
          <a:endParaRPr lang="en-US"/>
        </a:p>
      </dgm:t>
    </dgm:pt>
    <dgm:pt modelId="{8DF5B81F-4318-4B51-827F-8ED645D75A9C}" type="pres">
      <dgm:prSet presAssocID="{30F46BE3-4BF2-42D1-8040-2FF0D1ABB619}" presName="dummy" presStyleCnt="0"/>
      <dgm:spPr/>
    </dgm:pt>
    <dgm:pt modelId="{7C76DFC3-CB35-417E-BF84-891ED601E49E}" type="pres">
      <dgm:prSet presAssocID="{EA48D7D3-1F90-4ADC-9442-B95E6637326F}" presName="sibTrans" presStyleLbl="sibTrans2D1" presStyleIdx="3" presStyleCnt="7"/>
      <dgm:spPr/>
      <dgm:t>
        <a:bodyPr/>
        <a:lstStyle/>
        <a:p>
          <a:endParaRPr lang="en-US"/>
        </a:p>
      </dgm:t>
    </dgm:pt>
    <dgm:pt modelId="{54D3E521-CE62-4DB7-ACDE-E1B6F73BB6D6}" type="pres">
      <dgm:prSet presAssocID="{DF6CE571-E368-42A7-8603-2FF2A65AA3C1}" presName="node" presStyleLbl="node1" presStyleIdx="4" presStyleCnt="7">
        <dgm:presLayoutVars>
          <dgm:bulletEnabled val="1"/>
        </dgm:presLayoutVars>
      </dgm:prSet>
      <dgm:spPr/>
      <dgm:t>
        <a:bodyPr/>
        <a:lstStyle/>
        <a:p>
          <a:endParaRPr lang="en-US"/>
        </a:p>
      </dgm:t>
    </dgm:pt>
    <dgm:pt modelId="{1EC1AC33-EA34-4198-876C-8285F34F1578}" type="pres">
      <dgm:prSet presAssocID="{DF6CE571-E368-42A7-8603-2FF2A65AA3C1}" presName="dummy" presStyleCnt="0"/>
      <dgm:spPr/>
    </dgm:pt>
    <dgm:pt modelId="{CB5E40CD-AF9F-40E7-B074-342C1B55517F}" type="pres">
      <dgm:prSet presAssocID="{AEFE7E8E-3FF2-4736-B421-C1A4457749FD}" presName="sibTrans" presStyleLbl="sibTrans2D1" presStyleIdx="4" presStyleCnt="7"/>
      <dgm:spPr/>
      <dgm:t>
        <a:bodyPr/>
        <a:lstStyle/>
        <a:p>
          <a:endParaRPr lang="en-US"/>
        </a:p>
      </dgm:t>
    </dgm:pt>
    <dgm:pt modelId="{DCC7497E-A41B-4812-8C3E-F59227ACB47D}" type="pres">
      <dgm:prSet presAssocID="{82D43938-7C91-49CC-BE66-7C77543564A7}" presName="node" presStyleLbl="node1" presStyleIdx="5" presStyleCnt="7">
        <dgm:presLayoutVars>
          <dgm:bulletEnabled val="1"/>
        </dgm:presLayoutVars>
      </dgm:prSet>
      <dgm:spPr/>
      <dgm:t>
        <a:bodyPr/>
        <a:lstStyle/>
        <a:p>
          <a:endParaRPr lang="en-US"/>
        </a:p>
      </dgm:t>
    </dgm:pt>
    <dgm:pt modelId="{532672DD-D4D0-44C1-9B9C-A2EBFE48BFEB}" type="pres">
      <dgm:prSet presAssocID="{82D43938-7C91-49CC-BE66-7C77543564A7}" presName="dummy" presStyleCnt="0"/>
      <dgm:spPr/>
    </dgm:pt>
    <dgm:pt modelId="{F29EE76B-FEAF-438C-9047-A6B6C1989470}" type="pres">
      <dgm:prSet presAssocID="{2ECD4B9D-CC05-4CC0-A1CF-FE690B5146F1}" presName="sibTrans" presStyleLbl="sibTrans2D1" presStyleIdx="5" presStyleCnt="7"/>
      <dgm:spPr/>
      <dgm:t>
        <a:bodyPr/>
        <a:lstStyle/>
        <a:p>
          <a:endParaRPr lang="en-US"/>
        </a:p>
      </dgm:t>
    </dgm:pt>
    <dgm:pt modelId="{8659565F-1AF0-4126-8BE0-44E572372B71}" type="pres">
      <dgm:prSet presAssocID="{2880387C-9066-4E82-8216-301BEBA8EAA7}" presName="node" presStyleLbl="node1" presStyleIdx="6" presStyleCnt="7">
        <dgm:presLayoutVars>
          <dgm:bulletEnabled val="1"/>
        </dgm:presLayoutVars>
      </dgm:prSet>
      <dgm:spPr/>
      <dgm:t>
        <a:bodyPr/>
        <a:lstStyle/>
        <a:p>
          <a:endParaRPr lang="en-US"/>
        </a:p>
      </dgm:t>
    </dgm:pt>
    <dgm:pt modelId="{14D64A98-A684-4D6E-BC40-D9507E97A1B2}" type="pres">
      <dgm:prSet presAssocID="{2880387C-9066-4E82-8216-301BEBA8EAA7}" presName="dummy" presStyleCnt="0"/>
      <dgm:spPr/>
    </dgm:pt>
    <dgm:pt modelId="{0FB9694A-45C6-43D8-A28C-3ED7403C9548}" type="pres">
      <dgm:prSet presAssocID="{9BEAAD3C-0318-4683-B3D1-084387265F89}" presName="sibTrans" presStyleLbl="sibTrans2D1" presStyleIdx="6" presStyleCnt="7"/>
      <dgm:spPr/>
      <dgm:t>
        <a:bodyPr/>
        <a:lstStyle/>
        <a:p>
          <a:endParaRPr lang="en-US"/>
        </a:p>
      </dgm:t>
    </dgm:pt>
  </dgm:ptLst>
  <dgm:cxnLst>
    <dgm:cxn modelId="{290BE756-13C2-4D58-877F-C51C3062F114}" type="presOf" srcId="{59DF5358-B1F1-4575-91BB-4341BF873C1F}" destId="{A4DFDB49-BE76-40FE-B10F-6BA5799631A6}" srcOrd="0" destOrd="0" presId="urn:microsoft.com/office/officeart/2005/8/layout/radial6"/>
    <dgm:cxn modelId="{6B7C75FF-8706-472A-99D4-2CC292E86173}" srcId="{1090E904-B983-401F-9F35-61A466D898C1}" destId="{5D546E6A-E6CD-42B5-985E-A8AC55B3E905}" srcOrd="1" destOrd="0" parTransId="{FF4679C0-1EAD-4D1D-91EA-EF8AF648856D}" sibTransId="{68EA4872-65CF-40D5-9832-6796F742E856}"/>
    <dgm:cxn modelId="{C11E2229-A271-47A1-A67F-E4B25517FA07}" type="presOf" srcId="{DF6CE571-E368-42A7-8603-2FF2A65AA3C1}" destId="{54D3E521-CE62-4DB7-ACDE-E1B6F73BB6D6}" srcOrd="0" destOrd="0" presId="urn:microsoft.com/office/officeart/2005/8/layout/radial6"/>
    <dgm:cxn modelId="{4756D331-D553-4B55-BC0B-912853D975D0}" srcId="{1090E904-B983-401F-9F35-61A466D898C1}" destId="{67057CA1-9364-4D00-953E-5D7F735E86D5}" srcOrd="2" destOrd="0" parTransId="{30E2E984-FBAC-46B6-8CF9-4E2EF385A76E}" sibTransId="{593EF779-57C6-400B-806F-4629E2544094}"/>
    <dgm:cxn modelId="{BBF17679-3D28-4C23-B086-06F9C66A1D9A}" srcId="{1090E904-B983-401F-9F35-61A466D898C1}" destId="{2880387C-9066-4E82-8216-301BEBA8EAA7}" srcOrd="6" destOrd="0" parTransId="{FEC5F809-B00C-4A22-A800-A4454A904602}" sibTransId="{9BEAAD3C-0318-4683-B3D1-084387265F89}"/>
    <dgm:cxn modelId="{E0BE3F8B-CDD0-4B4C-AF6A-A0F41CE1E4BE}" srcId="{1090E904-B983-401F-9F35-61A466D898C1}" destId="{DF6CE571-E368-42A7-8603-2FF2A65AA3C1}" srcOrd="4" destOrd="0" parTransId="{48466DEB-C46F-4825-89F1-6D077D8DEE69}" sibTransId="{AEFE7E8E-3FF2-4736-B421-C1A4457749FD}"/>
    <dgm:cxn modelId="{BFC9C36B-421E-4B62-889A-8CB98FE3B104}" type="presOf" srcId="{5D546E6A-E6CD-42B5-985E-A8AC55B3E905}" destId="{9C7C9F6C-7B63-4DC7-96D9-8F23C14A2671}" srcOrd="0" destOrd="0" presId="urn:microsoft.com/office/officeart/2005/8/layout/radial6"/>
    <dgm:cxn modelId="{829A7764-A637-40DD-AE0E-60CADEA0833A}" type="presOf" srcId="{30F46BE3-4BF2-42D1-8040-2FF0D1ABB619}" destId="{5C32DBAD-6F71-4AD4-90EB-9448AC6EAD5B}" srcOrd="0" destOrd="0" presId="urn:microsoft.com/office/officeart/2005/8/layout/radial6"/>
    <dgm:cxn modelId="{97A7ABE5-E429-45DB-9A3A-E01171B01E53}" type="presOf" srcId="{E768C237-D7E7-446A-A0C0-C231F54BF82F}" destId="{8FA0C382-0744-4E85-8834-06F218F1A7DE}" srcOrd="0" destOrd="0" presId="urn:microsoft.com/office/officeart/2005/8/layout/radial6"/>
    <dgm:cxn modelId="{6CBA10F5-3D6F-429F-BB42-20AC606D0BA5}" type="presOf" srcId="{EA48D7D3-1F90-4ADC-9442-B95E6637326F}" destId="{7C76DFC3-CB35-417E-BF84-891ED601E49E}" srcOrd="0" destOrd="0" presId="urn:microsoft.com/office/officeart/2005/8/layout/radial6"/>
    <dgm:cxn modelId="{F8AFCB5D-D6CA-4FB7-B8BA-A8687A07D631}" type="presOf" srcId="{1090E904-B983-401F-9F35-61A466D898C1}" destId="{F185D8F9-3F02-4DCF-82B0-4336736162AC}" srcOrd="0" destOrd="0" presId="urn:microsoft.com/office/officeart/2005/8/layout/radial6"/>
    <dgm:cxn modelId="{84CE9F66-211C-476F-B50A-F289FA70E663}" type="presOf" srcId="{68EA4872-65CF-40D5-9832-6796F742E856}" destId="{2E041685-159A-4B23-9334-882448308976}" srcOrd="0" destOrd="0" presId="urn:microsoft.com/office/officeart/2005/8/layout/radial6"/>
    <dgm:cxn modelId="{FB7597CA-815D-4359-822F-89CB264DC467}" srcId="{1090E904-B983-401F-9F35-61A466D898C1}" destId="{82D43938-7C91-49CC-BE66-7C77543564A7}" srcOrd="5" destOrd="0" parTransId="{CBA26852-2066-4EA9-97F6-0CC1122414C1}" sibTransId="{2ECD4B9D-CC05-4CC0-A1CF-FE690B5146F1}"/>
    <dgm:cxn modelId="{654D2A9B-E80F-419D-B1C1-A8881F545044}" type="presOf" srcId="{2880387C-9066-4E82-8216-301BEBA8EAA7}" destId="{8659565F-1AF0-4126-8BE0-44E572372B71}" srcOrd="0" destOrd="0" presId="urn:microsoft.com/office/officeart/2005/8/layout/radial6"/>
    <dgm:cxn modelId="{12FA9805-241B-4B98-84B0-AF82B1E45523}" type="presOf" srcId="{5F15C5BF-DDC3-41F6-9E05-A3E582D22203}" destId="{778FC7D0-CC0E-47F8-B3FE-A69D70E4FBAB}" srcOrd="0" destOrd="0" presId="urn:microsoft.com/office/officeart/2005/8/layout/radial6"/>
    <dgm:cxn modelId="{336FA74A-CE89-4F0F-B384-5001B3E74C83}" srcId="{1090E904-B983-401F-9F35-61A466D898C1}" destId="{30F46BE3-4BF2-42D1-8040-2FF0D1ABB619}" srcOrd="3" destOrd="0" parTransId="{384674BB-93F0-40D6-A7B7-1AB65EBB132F}" sibTransId="{EA48D7D3-1F90-4ADC-9442-B95E6637326F}"/>
    <dgm:cxn modelId="{78BB8479-CE5F-44B3-826F-6B054CF61CE2}" srcId="{1090E904-B983-401F-9F35-61A466D898C1}" destId="{59DF5358-B1F1-4575-91BB-4341BF873C1F}" srcOrd="0" destOrd="0" parTransId="{9B03FD21-E1D9-45B9-A08C-80CBB6E81E4D}" sibTransId="{5F15C5BF-DDC3-41F6-9E05-A3E582D22203}"/>
    <dgm:cxn modelId="{2834EBAB-4FCA-4982-ACAD-D4BB2DEDD154}" type="presOf" srcId="{9BEAAD3C-0318-4683-B3D1-084387265F89}" destId="{0FB9694A-45C6-43D8-A28C-3ED7403C9548}" srcOrd="0" destOrd="0" presId="urn:microsoft.com/office/officeart/2005/8/layout/radial6"/>
    <dgm:cxn modelId="{0707427B-FE62-42DD-85F5-831727273FAA}" type="presOf" srcId="{593EF779-57C6-400B-806F-4629E2544094}" destId="{FC3E80BE-00C7-419A-97E8-25956F1EFEAA}" srcOrd="0" destOrd="0" presId="urn:microsoft.com/office/officeart/2005/8/layout/radial6"/>
    <dgm:cxn modelId="{493A35BA-2350-4D01-A2E4-988A9241935B}" type="presOf" srcId="{67057CA1-9364-4D00-953E-5D7F735E86D5}" destId="{2D503B1B-388A-4B97-BC8A-BA2FACB4C63F}" srcOrd="0" destOrd="0" presId="urn:microsoft.com/office/officeart/2005/8/layout/radial6"/>
    <dgm:cxn modelId="{A00F6AA2-F575-46D5-9AAC-2DF716E23D99}" srcId="{E768C237-D7E7-446A-A0C0-C231F54BF82F}" destId="{1090E904-B983-401F-9F35-61A466D898C1}" srcOrd="0" destOrd="0" parTransId="{B17AD8AC-FB56-4242-8563-1C320C565EF9}" sibTransId="{DBCB7CEC-1BB8-40A1-AE17-DD66D9AA23EB}"/>
    <dgm:cxn modelId="{8A764A15-C9F9-4332-A534-D393CC937F46}" type="presOf" srcId="{AEFE7E8E-3FF2-4736-B421-C1A4457749FD}" destId="{CB5E40CD-AF9F-40E7-B074-342C1B55517F}" srcOrd="0" destOrd="0" presId="urn:microsoft.com/office/officeart/2005/8/layout/radial6"/>
    <dgm:cxn modelId="{7DDCC597-7AF8-455F-A363-35F527016879}" type="presOf" srcId="{82D43938-7C91-49CC-BE66-7C77543564A7}" destId="{DCC7497E-A41B-4812-8C3E-F59227ACB47D}" srcOrd="0" destOrd="0" presId="urn:microsoft.com/office/officeart/2005/8/layout/radial6"/>
    <dgm:cxn modelId="{A9076875-9AC5-4B1F-BEF5-4B6608A2F511}" type="presOf" srcId="{2ECD4B9D-CC05-4CC0-A1CF-FE690B5146F1}" destId="{F29EE76B-FEAF-438C-9047-A6B6C1989470}" srcOrd="0" destOrd="0" presId="urn:microsoft.com/office/officeart/2005/8/layout/radial6"/>
    <dgm:cxn modelId="{9C7E69E6-B67E-41DD-9EAA-E3398400F723}" type="presParOf" srcId="{8FA0C382-0744-4E85-8834-06F218F1A7DE}" destId="{F185D8F9-3F02-4DCF-82B0-4336736162AC}" srcOrd="0" destOrd="0" presId="urn:microsoft.com/office/officeart/2005/8/layout/radial6"/>
    <dgm:cxn modelId="{FE920E13-51DA-4AF9-A3FE-5B6FE171DD96}" type="presParOf" srcId="{8FA0C382-0744-4E85-8834-06F218F1A7DE}" destId="{A4DFDB49-BE76-40FE-B10F-6BA5799631A6}" srcOrd="1" destOrd="0" presId="urn:microsoft.com/office/officeart/2005/8/layout/radial6"/>
    <dgm:cxn modelId="{F7333397-5AED-4A63-AFB2-894BB558C72D}" type="presParOf" srcId="{8FA0C382-0744-4E85-8834-06F218F1A7DE}" destId="{D6CF3855-2A33-4E78-93E9-E71EBA9ECF9E}" srcOrd="2" destOrd="0" presId="urn:microsoft.com/office/officeart/2005/8/layout/radial6"/>
    <dgm:cxn modelId="{A3FD5D86-3DC2-4317-AD2A-E6C15469CA2E}" type="presParOf" srcId="{8FA0C382-0744-4E85-8834-06F218F1A7DE}" destId="{778FC7D0-CC0E-47F8-B3FE-A69D70E4FBAB}" srcOrd="3" destOrd="0" presId="urn:microsoft.com/office/officeart/2005/8/layout/radial6"/>
    <dgm:cxn modelId="{006213E1-0292-444E-BE3D-97038766F2B5}" type="presParOf" srcId="{8FA0C382-0744-4E85-8834-06F218F1A7DE}" destId="{9C7C9F6C-7B63-4DC7-96D9-8F23C14A2671}" srcOrd="4" destOrd="0" presId="urn:microsoft.com/office/officeart/2005/8/layout/radial6"/>
    <dgm:cxn modelId="{C53847CB-AA11-4EA8-B12C-EFDC02888B80}" type="presParOf" srcId="{8FA0C382-0744-4E85-8834-06F218F1A7DE}" destId="{7C8D1E2D-982F-4EE4-A15E-879875D7EFEC}" srcOrd="5" destOrd="0" presId="urn:microsoft.com/office/officeart/2005/8/layout/radial6"/>
    <dgm:cxn modelId="{679DD6D1-1E25-42BB-9156-154A38C8E9A5}" type="presParOf" srcId="{8FA0C382-0744-4E85-8834-06F218F1A7DE}" destId="{2E041685-159A-4B23-9334-882448308976}" srcOrd="6" destOrd="0" presId="urn:microsoft.com/office/officeart/2005/8/layout/radial6"/>
    <dgm:cxn modelId="{B8CA8C20-ABB7-4B40-9094-4BCD5CE4A3BA}" type="presParOf" srcId="{8FA0C382-0744-4E85-8834-06F218F1A7DE}" destId="{2D503B1B-388A-4B97-BC8A-BA2FACB4C63F}" srcOrd="7" destOrd="0" presId="urn:microsoft.com/office/officeart/2005/8/layout/radial6"/>
    <dgm:cxn modelId="{9AF50E6B-2076-42AF-9963-D964339206FD}" type="presParOf" srcId="{8FA0C382-0744-4E85-8834-06F218F1A7DE}" destId="{00BAD6C7-DEEF-4F60-B056-8BE4AF32CA45}" srcOrd="8" destOrd="0" presId="urn:microsoft.com/office/officeart/2005/8/layout/radial6"/>
    <dgm:cxn modelId="{28AF457F-72E0-44FD-A185-9E42F20903BD}" type="presParOf" srcId="{8FA0C382-0744-4E85-8834-06F218F1A7DE}" destId="{FC3E80BE-00C7-419A-97E8-25956F1EFEAA}" srcOrd="9" destOrd="0" presId="urn:microsoft.com/office/officeart/2005/8/layout/radial6"/>
    <dgm:cxn modelId="{970A1092-DD5A-49BC-AAAD-A52F182C4E5A}" type="presParOf" srcId="{8FA0C382-0744-4E85-8834-06F218F1A7DE}" destId="{5C32DBAD-6F71-4AD4-90EB-9448AC6EAD5B}" srcOrd="10" destOrd="0" presId="urn:microsoft.com/office/officeart/2005/8/layout/radial6"/>
    <dgm:cxn modelId="{B4A514CF-1578-4817-A91A-D21A0FDA2B27}" type="presParOf" srcId="{8FA0C382-0744-4E85-8834-06F218F1A7DE}" destId="{8DF5B81F-4318-4B51-827F-8ED645D75A9C}" srcOrd="11" destOrd="0" presId="urn:microsoft.com/office/officeart/2005/8/layout/radial6"/>
    <dgm:cxn modelId="{FF19B94E-E391-4B39-8B3C-82900CB35771}" type="presParOf" srcId="{8FA0C382-0744-4E85-8834-06F218F1A7DE}" destId="{7C76DFC3-CB35-417E-BF84-891ED601E49E}" srcOrd="12" destOrd="0" presId="urn:microsoft.com/office/officeart/2005/8/layout/radial6"/>
    <dgm:cxn modelId="{A381ADCF-08AD-4B4F-BA16-43CB89277686}" type="presParOf" srcId="{8FA0C382-0744-4E85-8834-06F218F1A7DE}" destId="{54D3E521-CE62-4DB7-ACDE-E1B6F73BB6D6}" srcOrd="13" destOrd="0" presId="urn:microsoft.com/office/officeart/2005/8/layout/radial6"/>
    <dgm:cxn modelId="{7E957169-C35E-4A06-B5AC-D0229EE67DC2}" type="presParOf" srcId="{8FA0C382-0744-4E85-8834-06F218F1A7DE}" destId="{1EC1AC33-EA34-4198-876C-8285F34F1578}" srcOrd="14" destOrd="0" presId="urn:microsoft.com/office/officeart/2005/8/layout/radial6"/>
    <dgm:cxn modelId="{4C70CBA4-7937-4D0D-8405-6584A1E6232B}" type="presParOf" srcId="{8FA0C382-0744-4E85-8834-06F218F1A7DE}" destId="{CB5E40CD-AF9F-40E7-B074-342C1B55517F}" srcOrd="15" destOrd="0" presId="urn:microsoft.com/office/officeart/2005/8/layout/radial6"/>
    <dgm:cxn modelId="{77EA582C-4F27-4C61-92E8-ED35F6E86126}" type="presParOf" srcId="{8FA0C382-0744-4E85-8834-06F218F1A7DE}" destId="{DCC7497E-A41B-4812-8C3E-F59227ACB47D}" srcOrd="16" destOrd="0" presId="urn:microsoft.com/office/officeart/2005/8/layout/radial6"/>
    <dgm:cxn modelId="{D34E530C-84FF-4059-A33F-05F5A70544B1}" type="presParOf" srcId="{8FA0C382-0744-4E85-8834-06F218F1A7DE}" destId="{532672DD-D4D0-44C1-9B9C-A2EBFE48BFEB}" srcOrd="17" destOrd="0" presId="urn:microsoft.com/office/officeart/2005/8/layout/radial6"/>
    <dgm:cxn modelId="{FCE42B92-FB79-46F4-836C-D65252B7BF88}" type="presParOf" srcId="{8FA0C382-0744-4E85-8834-06F218F1A7DE}" destId="{F29EE76B-FEAF-438C-9047-A6B6C1989470}" srcOrd="18" destOrd="0" presId="urn:microsoft.com/office/officeart/2005/8/layout/radial6"/>
    <dgm:cxn modelId="{FFCB9EB4-1AA9-40EF-95BE-5D5755D1A196}" type="presParOf" srcId="{8FA0C382-0744-4E85-8834-06F218F1A7DE}" destId="{8659565F-1AF0-4126-8BE0-44E572372B71}" srcOrd="19" destOrd="0" presId="urn:microsoft.com/office/officeart/2005/8/layout/radial6"/>
    <dgm:cxn modelId="{C9D613E5-FF1F-41E4-B7AA-DFE18F5456C5}" type="presParOf" srcId="{8FA0C382-0744-4E85-8834-06F218F1A7DE}" destId="{14D64A98-A684-4D6E-BC40-D9507E97A1B2}" srcOrd="20" destOrd="0" presId="urn:microsoft.com/office/officeart/2005/8/layout/radial6"/>
    <dgm:cxn modelId="{51294348-4E63-4674-A42C-BBEA276EC09B}" type="presParOf" srcId="{8FA0C382-0744-4E85-8834-06F218F1A7DE}" destId="{0FB9694A-45C6-43D8-A28C-3ED7403C9548}"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142E5C-C2C2-49CF-9015-8A15BC64D0E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FFCE8E-AAD0-4634-9B85-F48E70DAEC9B}">
      <dgm:prSet phldrT="[Text]"/>
      <dgm:spPr/>
      <dgm:t>
        <a:bodyPr/>
        <a:lstStyle/>
        <a:p>
          <a:r>
            <a:rPr lang="en-US" dirty="0" smtClean="0">
              <a:latin typeface="Book Antiqua" panose="02040602050305030304" pitchFamily="18" charset="0"/>
            </a:rPr>
            <a:t>On school grounds</a:t>
          </a:r>
          <a:endParaRPr lang="en-US" dirty="0">
            <a:latin typeface="Book Antiqua" panose="02040602050305030304" pitchFamily="18" charset="0"/>
          </a:endParaRPr>
        </a:p>
      </dgm:t>
    </dgm:pt>
    <dgm:pt modelId="{BFD20CC1-8C86-4089-B909-4911F2B39A54}" type="parTrans" cxnId="{06CFE941-625D-4A3C-9568-C160E6EF428A}">
      <dgm:prSet/>
      <dgm:spPr/>
      <dgm:t>
        <a:bodyPr/>
        <a:lstStyle/>
        <a:p>
          <a:endParaRPr lang="en-US">
            <a:latin typeface="Book Antiqua" panose="02040602050305030304" pitchFamily="18" charset="0"/>
          </a:endParaRPr>
        </a:p>
      </dgm:t>
    </dgm:pt>
    <dgm:pt modelId="{4AA24D6D-48A1-467C-92AC-169E3C5D1CD0}" type="sibTrans" cxnId="{06CFE941-625D-4A3C-9568-C160E6EF428A}">
      <dgm:prSet/>
      <dgm:spPr/>
      <dgm:t>
        <a:bodyPr/>
        <a:lstStyle/>
        <a:p>
          <a:endParaRPr lang="en-US">
            <a:latin typeface="Book Antiqua" panose="02040602050305030304" pitchFamily="18" charset="0"/>
          </a:endParaRPr>
        </a:p>
      </dgm:t>
    </dgm:pt>
    <dgm:pt modelId="{E82E28FC-A881-4611-808E-82CFD981D9A0}">
      <dgm:prSet phldrT="[Text]"/>
      <dgm:spPr/>
      <dgm:t>
        <a:bodyPr/>
        <a:lstStyle/>
        <a:p>
          <a:r>
            <a:rPr lang="en-US" dirty="0" smtClean="0">
              <a:latin typeface="Book Antiqua" panose="02040602050305030304" pitchFamily="18" charset="0"/>
            </a:rPr>
            <a:t>At a school-sponsored or school-related activity, whether on or off school grounds</a:t>
          </a:r>
          <a:endParaRPr lang="en-US" dirty="0">
            <a:latin typeface="Book Antiqua" panose="02040602050305030304" pitchFamily="18" charset="0"/>
          </a:endParaRPr>
        </a:p>
      </dgm:t>
    </dgm:pt>
    <dgm:pt modelId="{58F72AB7-809A-4F0B-A7F9-AD99A77FD1F6}" type="parTrans" cxnId="{97A8DC9E-31B9-45D5-B061-9D2AA460B506}">
      <dgm:prSet/>
      <dgm:spPr/>
      <dgm:t>
        <a:bodyPr/>
        <a:lstStyle/>
        <a:p>
          <a:endParaRPr lang="en-US"/>
        </a:p>
      </dgm:t>
    </dgm:pt>
    <dgm:pt modelId="{57ED980A-FD18-4F35-8AF1-800A8189B158}" type="sibTrans" cxnId="{97A8DC9E-31B9-45D5-B061-9D2AA460B506}">
      <dgm:prSet/>
      <dgm:spPr/>
      <dgm:t>
        <a:bodyPr/>
        <a:lstStyle/>
        <a:p>
          <a:endParaRPr lang="en-US"/>
        </a:p>
      </dgm:t>
    </dgm:pt>
    <dgm:pt modelId="{51D47967-B348-450E-978F-0DABD0FC853A}">
      <dgm:prSet phldrT="[Text]"/>
      <dgm:spPr/>
      <dgm:t>
        <a:bodyPr/>
        <a:lstStyle/>
        <a:p>
          <a:r>
            <a:rPr lang="en-US" dirty="0" smtClean="0">
              <a:latin typeface="Book Antiqua" panose="02040602050305030304" pitchFamily="18" charset="0"/>
            </a:rPr>
            <a:t>At a school bus stop or on a school bus or other vehicle owned, leased or used by district</a:t>
          </a:r>
          <a:endParaRPr lang="en-US" dirty="0">
            <a:latin typeface="Book Antiqua" panose="02040602050305030304" pitchFamily="18" charset="0"/>
          </a:endParaRPr>
        </a:p>
      </dgm:t>
    </dgm:pt>
    <dgm:pt modelId="{D844863C-0AA2-4E39-9BC9-0E94A2869D99}" type="parTrans" cxnId="{4CDAF415-1C3A-4031-BC21-E82BFCE8CBBD}">
      <dgm:prSet/>
      <dgm:spPr/>
      <dgm:t>
        <a:bodyPr/>
        <a:lstStyle/>
        <a:p>
          <a:endParaRPr lang="en-US"/>
        </a:p>
      </dgm:t>
    </dgm:pt>
    <dgm:pt modelId="{E600C1F0-5DAF-479B-A008-FF57E687DD5D}" type="sibTrans" cxnId="{4CDAF415-1C3A-4031-BC21-E82BFCE8CBBD}">
      <dgm:prSet/>
      <dgm:spPr/>
      <dgm:t>
        <a:bodyPr/>
        <a:lstStyle/>
        <a:p>
          <a:endParaRPr lang="en-US"/>
        </a:p>
      </dgm:t>
    </dgm:pt>
    <dgm:pt modelId="{677E0A83-AD9E-4FD2-B381-3B97C7B4D2B5}">
      <dgm:prSet phldrT="[Text]"/>
      <dgm:spPr/>
      <dgm:t>
        <a:bodyPr/>
        <a:lstStyle/>
        <a:p>
          <a:r>
            <a:rPr lang="en-US" dirty="0" smtClean="0">
              <a:latin typeface="Book Antiqua" panose="02040602050305030304" pitchFamily="18" charset="0"/>
            </a:rPr>
            <a:t>Through the use of an electronic device or mobile device owned, leased or used by local or regional Board of Education, AND</a:t>
          </a:r>
          <a:endParaRPr lang="en-US" dirty="0">
            <a:latin typeface="Book Antiqua" panose="02040602050305030304" pitchFamily="18" charset="0"/>
          </a:endParaRPr>
        </a:p>
      </dgm:t>
    </dgm:pt>
    <dgm:pt modelId="{37C3D4C6-117F-4F62-8D92-A0E5EC869016}" type="parTrans" cxnId="{C7D1B79E-75D6-4267-9E2C-6A11B000FD9B}">
      <dgm:prSet/>
      <dgm:spPr/>
      <dgm:t>
        <a:bodyPr/>
        <a:lstStyle/>
        <a:p>
          <a:endParaRPr lang="en-US"/>
        </a:p>
      </dgm:t>
    </dgm:pt>
    <dgm:pt modelId="{D72DE32B-83D8-4CD1-A494-29740B53778B}" type="sibTrans" cxnId="{C7D1B79E-75D6-4267-9E2C-6A11B000FD9B}">
      <dgm:prSet/>
      <dgm:spPr/>
      <dgm:t>
        <a:bodyPr/>
        <a:lstStyle/>
        <a:p>
          <a:endParaRPr lang="en-US"/>
        </a:p>
      </dgm:t>
    </dgm:pt>
    <dgm:pt modelId="{0378AA44-C956-413F-9A92-6186430E37C6}" type="pres">
      <dgm:prSet presAssocID="{88142E5C-C2C2-49CF-9015-8A15BC64D0ED}" presName="Name0" presStyleCnt="0">
        <dgm:presLayoutVars>
          <dgm:chMax val="7"/>
          <dgm:chPref val="7"/>
          <dgm:dir/>
        </dgm:presLayoutVars>
      </dgm:prSet>
      <dgm:spPr/>
      <dgm:t>
        <a:bodyPr/>
        <a:lstStyle/>
        <a:p>
          <a:endParaRPr lang="en-US"/>
        </a:p>
      </dgm:t>
    </dgm:pt>
    <dgm:pt modelId="{C1F66129-B92C-470F-B034-5013162CFC96}" type="pres">
      <dgm:prSet presAssocID="{88142E5C-C2C2-49CF-9015-8A15BC64D0ED}" presName="Name1" presStyleCnt="0"/>
      <dgm:spPr/>
      <dgm:t>
        <a:bodyPr/>
        <a:lstStyle/>
        <a:p>
          <a:endParaRPr lang="en-US"/>
        </a:p>
      </dgm:t>
    </dgm:pt>
    <dgm:pt modelId="{53E62C54-7CDA-4B0B-B707-979ECFF5361E}" type="pres">
      <dgm:prSet presAssocID="{88142E5C-C2C2-49CF-9015-8A15BC64D0ED}" presName="cycle" presStyleCnt="0"/>
      <dgm:spPr/>
      <dgm:t>
        <a:bodyPr/>
        <a:lstStyle/>
        <a:p>
          <a:endParaRPr lang="en-US"/>
        </a:p>
      </dgm:t>
    </dgm:pt>
    <dgm:pt modelId="{41C13433-5E7B-458B-A026-3D48AE7AF691}" type="pres">
      <dgm:prSet presAssocID="{88142E5C-C2C2-49CF-9015-8A15BC64D0ED}" presName="srcNode" presStyleLbl="node1" presStyleIdx="0" presStyleCnt="4"/>
      <dgm:spPr/>
      <dgm:t>
        <a:bodyPr/>
        <a:lstStyle/>
        <a:p>
          <a:endParaRPr lang="en-US"/>
        </a:p>
      </dgm:t>
    </dgm:pt>
    <dgm:pt modelId="{4040013E-6709-436E-9ED7-E690DE73A12C}" type="pres">
      <dgm:prSet presAssocID="{88142E5C-C2C2-49CF-9015-8A15BC64D0ED}" presName="conn" presStyleLbl="parChTrans1D2" presStyleIdx="0" presStyleCnt="1"/>
      <dgm:spPr/>
      <dgm:t>
        <a:bodyPr/>
        <a:lstStyle/>
        <a:p>
          <a:endParaRPr lang="en-US"/>
        </a:p>
      </dgm:t>
    </dgm:pt>
    <dgm:pt modelId="{5BB36703-2896-4F7E-B044-BF5B9629B933}" type="pres">
      <dgm:prSet presAssocID="{88142E5C-C2C2-49CF-9015-8A15BC64D0ED}" presName="extraNode" presStyleLbl="node1" presStyleIdx="0" presStyleCnt="4"/>
      <dgm:spPr/>
      <dgm:t>
        <a:bodyPr/>
        <a:lstStyle/>
        <a:p>
          <a:endParaRPr lang="en-US"/>
        </a:p>
      </dgm:t>
    </dgm:pt>
    <dgm:pt modelId="{7E50272F-051A-4EDF-B24B-712B99FB038F}" type="pres">
      <dgm:prSet presAssocID="{88142E5C-C2C2-49CF-9015-8A15BC64D0ED}" presName="dstNode" presStyleLbl="node1" presStyleIdx="0" presStyleCnt="4"/>
      <dgm:spPr/>
      <dgm:t>
        <a:bodyPr/>
        <a:lstStyle/>
        <a:p>
          <a:endParaRPr lang="en-US"/>
        </a:p>
      </dgm:t>
    </dgm:pt>
    <dgm:pt modelId="{F46C17C7-6A1F-4FE2-B900-D1131760D0EE}" type="pres">
      <dgm:prSet presAssocID="{BEFFCE8E-AAD0-4634-9B85-F48E70DAEC9B}" presName="text_1" presStyleLbl="node1" presStyleIdx="0" presStyleCnt="4">
        <dgm:presLayoutVars>
          <dgm:bulletEnabled val="1"/>
        </dgm:presLayoutVars>
      </dgm:prSet>
      <dgm:spPr/>
      <dgm:t>
        <a:bodyPr/>
        <a:lstStyle/>
        <a:p>
          <a:endParaRPr lang="en-US"/>
        </a:p>
      </dgm:t>
    </dgm:pt>
    <dgm:pt modelId="{357E0B1B-7670-4C80-ADFF-A9980A94586B}" type="pres">
      <dgm:prSet presAssocID="{BEFFCE8E-AAD0-4634-9B85-F48E70DAEC9B}" presName="accent_1" presStyleCnt="0"/>
      <dgm:spPr/>
      <dgm:t>
        <a:bodyPr/>
        <a:lstStyle/>
        <a:p>
          <a:endParaRPr lang="en-US"/>
        </a:p>
      </dgm:t>
    </dgm:pt>
    <dgm:pt modelId="{E1034E92-4970-41A4-88B0-E40A9A308568}" type="pres">
      <dgm:prSet presAssocID="{BEFFCE8E-AAD0-4634-9B85-F48E70DAEC9B}" presName="accentRepeatNode" presStyleLbl="solidFgAcc1" presStyleIdx="0" presStyleCnt="4"/>
      <dgm:spPr/>
      <dgm:t>
        <a:bodyPr/>
        <a:lstStyle/>
        <a:p>
          <a:endParaRPr lang="en-US"/>
        </a:p>
      </dgm:t>
    </dgm:pt>
    <dgm:pt modelId="{58826E8F-851D-4ED7-AB13-579410AF8FBE}" type="pres">
      <dgm:prSet presAssocID="{E82E28FC-A881-4611-808E-82CFD981D9A0}" presName="text_2" presStyleLbl="node1" presStyleIdx="1" presStyleCnt="4">
        <dgm:presLayoutVars>
          <dgm:bulletEnabled val="1"/>
        </dgm:presLayoutVars>
      </dgm:prSet>
      <dgm:spPr/>
      <dgm:t>
        <a:bodyPr/>
        <a:lstStyle/>
        <a:p>
          <a:endParaRPr lang="en-US"/>
        </a:p>
      </dgm:t>
    </dgm:pt>
    <dgm:pt modelId="{E68DD25F-8E4B-4E42-8FEC-0C06E80FE7F9}" type="pres">
      <dgm:prSet presAssocID="{E82E28FC-A881-4611-808E-82CFD981D9A0}" presName="accent_2" presStyleCnt="0"/>
      <dgm:spPr/>
    </dgm:pt>
    <dgm:pt modelId="{9033E07D-A6A5-40B2-BA29-AAE00F24B4F0}" type="pres">
      <dgm:prSet presAssocID="{E82E28FC-A881-4611-808E-82CFD981D9A0}" presName="accentRepeatNode" presStyleLbl="solidFgAcc1" presStyleIdx="1" presStyleCnt="4"/>
      <dgm:spPr/>
    </dgm:pt>
    <dgm:pt modelId="{6D68847F-9E63-4438-9B14-3B0D988A9DA3}" type="pres">
      <dgm:prSet presAssocID="{51D47967-B348-450E-978F-0DABD0FC853A}" presName="text_3" presStyleLbl="node1" presStyleIdx="2" presStyleCnt="4">
        <dgm:presLayoutVars>
          <dgm:bulletEnabled val="1"/>
        </dgm:presLayoutVars>
      </dgm:prSet>
      <dgm:spPr/>
      <dgm:t>
        <a:bodyPr/>
        <a:lstStyle/>
        <a:p>
          <a:endParaRPr lang="en-US"/>
        </a:p>
      </dgm:t>
    </dgm:pt>
    <dgm:pt modelId="{B75D5BF3-3895-41B2-ACDD-42172AE3C03F}" type="pres">
      <dgm:prSet presAssocID="{51D47967-B348-450E-978F-0DABD0FC853A}" presName="accent_3" presStyleCnt="0"/>
      <dgm:spPr/>
    </dgm:pt>
    <dgm:pt modelId="{D1A628CB-488E-4BAA-AA1D-28948C8CB3AF}" type="pres">
      <dgm:prSet presAssocID="{51D47967-B348-450E-978F-0DABD0FC853A}" presName="accentRepeatNode" presStyleLbl="solidFgAcc1" presStyleIdx="2" presStyleCnt="4"/>
      <dgm:spPr/>
    </dgm:pt>
    <dgm:pt modelId="{1791E22C-E278-4D78-88C1-FC74DB5CFE26}" type="pres">
      <dgm:prSet presAssocID="{677E0A83-AD9E-4FD2-B381-3B97C7B4D2B5}" presName="text_4" presStyleLbl="node1" presStyleIdx="3" presStyleCnt="4">
        <dgm:presLayoutVars>
          <dgm:bulletEnabled val="1"/>
        </dgm:presLayoutVars>
      </dgm:prSet>
      <dgm:spPr/>
      <dgm:t>
        <a:bodyPr/>
        <a:lstStyle/>
        <a:p>
          <a:endParaRPr lang="en-US"/>
        </a:p>
      </dgm:t>
    </dgm:pt>
    <dgm:pt modelId="{5B705F43-4BB1-430A-B51B-07FFE49A6390}" type="pres">
      <dgm:prSet presAssocID="{677E0A83-AD9E-4FD2-B381-3B97C7B4D2B5}" presName="accent_4" presStyleCnt="0"/>
      <dgm:spPr/>
    </dgm:pt>
    <dgm:pt modelId="{CF6BECDB-37CC-4F27-860B-788C11876425}" type="pres">
      <dgm:prSet presAssocID="{677E0A83-AD9E-4FD2-B381-3B97C7B4D2B5}" presName="accentRepeatNode" presStyleLbl="solidFgAcc1" presStyleIdx="3" presStyleCnt="4"/>
      <dgm:spPr/>
    </dgm:pt>
  </dgm:ptLst>
  <dgm:cxnLst>
    <dgm:cxn modelId="{A748904D-7343-4F3B-A645-64057ADB943D}" type="presOf" srcId="{E82E28FC-A881-4611-808E-82CFD981D9A0}" destId="{58826E8F-851D-4ED7-AB13-579410AF8FBE}" srcOrd="0" destOrd="0" presId="urn:microsoft.com/office/officeart/2008/layout/VerticalCurvedList"/>
    <dgm:cxn modelId="{3506A8EC-7407-4430-8BCA-3450C6FE9E9A}" type="presOf" srcId="{4AA24D6D-48A1-467C-92AC-169E3C5D1CD0}" destId="{4040013E-6709-436E-9ED7-E690DE73A12C}" srcOrd="0" destOrd="0" presId="urn:microsoft.com/office/officeart/2008/layout/VerticalCurvedList"/>
    <dgm:cxn modelId="{C7D1B79E-75D6-4267-9E2C-6A11B000FD9B}" srcId="{88142E5C-C2C2-49CF-9015-8A15BC64D0ED}" destId="{677E0A83-AD9E-4FD2-B381-3B97C7B4D2B5}" srcOrd="3" destOrd="0" parTransId="{37C3D4C6-117F-4F62-8D92-A0E5EC869016}" sibTransId="{D72DE32B-83D8-4CD1-A494-29740B53778B}"/>
    <dgm:cxn modelId="{97A8DC9E-31B9-45D5-B061-9D2AA460B506}" srcId="{88142E5C-C2C2-49CF-9015-8A15BC64D0ED}" destId="{E82E28FC-A881-4611-808E-82CFD981D9A0}" srcOrd="1" destOrd="0" parTransId="{58F72AB7-809A-4F0B-A7F9-AD99A77FD1F6}" sibTransId="{57ED980A-FD18-4F35-8AF1-800A8189B158}"/>
    <dgm:cxn modelId="{06CFE941-625D-4A3C-9568-C160E6EF428A}" srcId="{88142E5C-C2C2-49CF-9015-8A15BC64D0ED}" destId="{BEFFCE8E-AAD0-4634-9B85-F48E70DAEC9B}" srcOrd="0" destOrd="0" parTransId="{BFD20CC1-8C86-4089-B909-4911F2B39A54}" sibTransId="{4AA24D6D-48A1-467C-92AC-169E3C5D1CD0}"/>
    <dgm:cxn modelId="{51075D94-CCF8-46E7-909F-A8E17D9F1469}" type="presOf" srcId="{51D47967-B348-450E-978F-0DABD0FC853A}" destId="{6D68847F-9E63-4438-9B14-3B0D988A9DA3}" srcOrd="0" destOrd="0" presId="urn:microsoft.com/office/officeart/2008/layout/VerticalCurvedList"/>
    <dgm:cxn modelId="{4CDAF415-1C3A-4031-BC21-E82BFCE8CBBD}" srcId="{88142E5C-C2C2-49CF-9015-8A15BC64D0ED}" destId="{51D47967-B348-450E-978F-0DABD0FC853A}" srcOrd="2" destOrd="0" parTransId="{D844863C-0AA2-4E39-9BC9-0E94A2869D99}" sibTransId="{E600C1F0-5DAF-479B-A008-FF57E687DD5D}"/>
    <dgm:cxn modelId="{DBF9D875-017B-4E58-B7C1-4FCC7B7BA8A3}" type="presOf" srcId="{BEFFCE8E-AAD0-4634-9B85-F48E70DAEC9B}" destId="{F46C17C7-6A1F-4FE2-B900-D1131760D0EE}" srcOrd="0" destOrd="0" presId="urn:microsoft.com/office/officeart/2008/layout/VerticalCurvedList"/>
    <dgm:cxn modelId="{6CAB01A7-5966-456D-9E8C-F604C105C5B6}" type="presOf" srcId="{677E0A83-AD9E-4FD2-B381-3B97C7B4D2B5}" destId="{1791E22C-E278-4D78-88C1-FC74DB5CFE26}" srcOrd="0" destOrd="0" presId="urn:microsoft.com/office/officeart/2008/layout/VerticalCurvedList"/>
    <dgm:cxn modelId="{2C70988F-D35C-4E8C-BD63-C510A461E482}" type="presOf" srcId="{88142E5C-C2C2-49CF-9015-8A15BC64D0ED}" destId="{0378AA44-C956-413F-9A92-6186430E37C6}" srcOrd="0" destOrd="0" presId="urn:microsoft.com/office/officeart/2008/layout/VerticalCurvedList"/>
    <dgm:cxn modelId="{3D8DED4F-8118-4A55-B515-4847207CDFB3}" type="presParOf" srcId="{0378AA44-C956-413F-9A92-6186430E37C6}" destId="{C1F66129-B92C-470F-B034-5013162CFC96}" srcOrd="0" destOrd="0" presId="urn:microsoft.com/office/officeart/2008/layout/VerticalCurvedList"/>
    <dgm:cxn modelId="{637A24AD-49AA-44F9-8A14-F646CD54549E}" type="presParOf" srcId="{C1F66129-B92C-470F-B034-5013162CFC96}" destId="{53E62C54-7CDA-4B0B-B707-979ECFF5361E}" srcOrd="0" destOrd="0" presId="urn:microsoft.com/office/officeart/2008/layout/VerticalCurvedList"/>
    <dgm:cxn modelId="{026EDF44-FAF9-4C72-9A58-EFB7A455EFA6}" type="presParOf" srcId="{53E62C54-7CDA-4B0B-B707-979ECFF5361E}" destId="{41C13433-5E7B-458B-A026-3D48AE7AF691}" srcOrd="0" destOrd="0" presId="urn:microsoft.com/office/officeart/2008/layout/VerticalCurvedList"/>
    <dgm:cxn modelId="{933DFB13-E5FD-4D52-8502-83B031517FAB}" type="presParOf" srcId="{53E62C54-7CDA-4B0B-B707-979ECFF5361E}" destId="{4040013E-6709-436E-9ED7-E690DE73A12C}" srcOrd="1" destOrd="0" presId="urn:microsoft.com/office/officeart/2008/layout/VerticalCurvedList"/>
    <dgm:cxn modelId="{7261FD12-35FB-49B3-BF70-384A5AC2D65C}" type="presParOf" srcId="{53E62C54-7CDA-4B0B-B707-979ECFF5361E}" destId="{5BB36703-2896-4F7E-B044-BF5B9629B933}" srcOrd="2" destOrd="0" presId="urn:microsoft.com/office/officeart/2008/layout/VerticalCurvedList"/>
    <dgm:cxn modelId="{3B92D18F-70F6-40FD-9F15-40E22E0C7560}" type="presParOf" srcId="{53E62C54-7CDA-4B0B-B707-979ECFF5361E}" destId="{7E50272F-051A-4EDF-B24B-712B99FB038F}" srcOrd="3" destOrd="0" presId="urn:microsoft.com/office/officeart/2008/layout/VerticalCurvedList"/>
    <dgm:cxn modelId="{F0A05AD8-2891-403F-A586-5A561DDAFFB4}" type="presParOf" srcId="{C1F66129-B92C-470F-B034-5013162CFC96}" destId="{F46C17C7-6A1F-4FE2-B900-D1131760D0EE}" srcOrd="1" destOrd="0" presId="urn:microsoft.com/office/officeart/2008/layout/VerticalCurvedList"/>
    <dgm:cxn modelId="{77BBA394-2427-4879-983C-30F128FEE4A8}" type="presParOf" srcId="{C1F66129-B92C-470F-B034-5013162CFC96}" destId="{357E0B1B-7670-4C80-ADFF-A9980A94586B}" srcOrd="2" destOrd="0" presId="urn:microsoft.com/office/officeart/2008/layout/VerticalCurvedList"/>
    <dgm:cxn modelId="{ABDB15E6-8934-427F-BFC3-0AD6B6555E62}" type="presParOf" srcId="{357E0B1B-7670-4C80-ADFF-A9980A94586B}" destId="{E1034E92-4970-41A4-88B0-E40A9A308568}" srcOrd="0" destOrd="0" presId="urn:microsoft.com/office/officeart/2008/layout/VerticalCurvedList"/>
    <dgm:cxn modelId="{55913BA8-0EC1-42A1-902F-2367A82CE10C}" type="presParOf" srcId="{C1F66129-B92C-470F-B034-5013162CFC96}" destId="{58826E8F-851D-4ED7-AB13-579410AF8FBE}" srcOrd="3" destOrd="0" presId="urn:microsoft.com/office/officeart/2008/layout/VerticalCurvedList"/>
    <dgm:cxn modelId="{43F34F5B-CFD3-489D-A5CE-BACE8AB8F8E0}" type="presParOf" srcId="{C1F66129-B92C-470F-B034-5013162CFC96}" destId="{E68DD25F-8E4B-4E42-8FEC-0C06E80FE7F9}" srcOrd="4" destOrd="0" presId="urn:microsoft.com/office/officeart/2008/layout/VerticalCurvedList"/>
    <dgm:cxn modelId="{71ACC1DC-8A5E-4FB0-9F70-FBCF3FB4A462}" type="presParOf" srcId="{E68DD25F-8E4B-4E42-8FEC-0C06E80FE7F9}" destId="{9033E07D-A6A5-40B2-BA29-AAE00F24B4F0}" srcOrd="0" destOrd="0" presId="urn:microsoft.com/office/officeart/2008/layout/VerticalCurvedList"/>
    <dgm:cxn modelId="{E04DAF7C-2EF8-440D-9A20-A704515B559B}" type="presParOf" srcId="{C1F66129-B92C-470F-B034-5013162CFC96}" destId="{6D68847F-9E63-4438-9B14-3B0D988A9DA3}" srcOrd="5" destOrd="0" presId="urn:microsoft.com/office/officeart/2008/layout/VerticalCurvedList"/>
    <dgm:cxn modelId="{4E367273-D47A-4C0E-AC75-E7EC9085650B}" type="presParOf" srcId="{C1F66129-B92C-470F-B034-5013162CFC96}" destId="{B75D5BF3-3895-41B2-ACDD-42172AE3C03F}" srcOrd="6" destOrd="0" presId="urn:microsoft.com/office/officeart/2008/layout/VerticalCurvedList"/>
    <dgm:cxn modelId="{513C12C6-F86D-4BA1-8EAF-5E323EE9C0CE}" type="presParOf" srcId="{B75D5BF3-3895-41B2-ACDD-42172AE3C03F}" destId="{D1A628CB-488E-4BAA-AA1D-28948C8CB3AF}" srcOrd="0" destOrd="0" presId="urn:microsoft.com/office/officeart/2008/layout/VerticalCurvedList"/>
    <dgm:cxn modelId="{020E9C55-5FCE-4313-94DF-0566A687F658}" type="presParOf" srcId="{C1F66129-B92C-470F-B034-5013162CFC96}" destId="{1791E22C-E278-4D78-88C1-FC74DB5CFE26}" srcOrd="7" destOrd="0" presId="urn:microsoft.com/office/officeart/2008/layout/VerticalCurvedList"/>
    <dgm:cxn modelId="{774F04AD-0219-4BD7-B89D-F80FFC8EC8A7}" type="presParOf" srcId="{C1F66129-B92C-470F-B034-5013162CFC96}" destId="{5B705F43-4BB1-430A-B51B-07FFE49A6390}" srcOrd="8" destOrd="0" presId="urn:microsoft.com/office/officeart/2008/layout/VerticalCurvedList"/>
    <dgm:cxn modelId="{843CA102-E149-4B10-837D-C018D0BDEE89}" type="presParOf" srcId="{5B705F43-4BB1-430A-B51B-07FFE49A6390}" destId="{CF6BECDB-37CC-4F27-860B-788C118764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142E5C-C2C2-49CF-9015-8A15BC64D0E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FFCE8E-AAD0-4634-9B85-F48E70DAEC9B}">
      <dgm:prSet phldrT="[Text]"/>
      <dgm:spPr/>
      <dgm:t>
        <a:bodyPr/>
        <a:lstStyle/>
        <a:p>
          <a:r>
            <a:rPr lang="en-US" b="1" dirty="0" smtClean="0">
              <a:latin typeface="Book Antiqua" panose="02040602050305030304" pitchFamily="18" charset="0"/>
            </a:rPr>
            <a:t>Outside of the school setting if</a:t>
          </a:r>
          <a:r>
            <a:rPr lang="en-US" dirty="0" smtClean="0">
              <a:latin typeface="Book Antiqua" panose="02040602050305030304" pitchFamily="18" charset="0"/>
            </a:rPr>
            <a:t> any of such bullying fulfills any of the following 3 characteristics:</a:t>
          </a:r>
          <a:endParaRPr lang="en-US" dirty="0">
            <a:latin typeface="Book Antiqua" panose="02040602050305030304" pitchFamily="18" charset="0"/>
          </a:endParaRPr>
        </a:p>
      </dgm:t>
    </dgm:pt>
    <dgm:pt modelId="{BFD20CC1-8C86-4089-B909-4911F2B39A54}" type="parTrans" cxnId="{06CFE941-625D-4A3C-9568-C160E6EF428A}">
      <dgm:prSet/>
      <dgm:spPr/>
      <dgm:t>
        <a:bodyPr/>
        <a:lstStyle/>
        <a:p>
          <a:endParaRPr lang="en-US">
            <a:latin typeface="Book Antiqua" panose="02040602050305030304" pitchFamily="18" charset="0"/>
          </a:endParaRPr>
        </a:p>
      </dgm:t>
    </dgm:pt>
    <dgm:pt modelId="{4AA24D6D-48A1-467C-92AC-169E3C5D1CD0}" type="sibTrans" cxnId="{06CFE941-625D-4A3C-9568-C160E6EF428A}">
      <dgm:prSet/>
      <dgm:spPr/>
      <dgm:t>
        <a:bodyPr/>
        <a:lstStyle/>
        <a:p>
          <a:endParaRPr lang="en-US">
            <a:latin typeface="Book Antiqua" panose="02040602050305030304" pitchFamily="18" charset="0"/>
          </a:endParaRPr>
        </a:p>
      </dgm:t>
    </dgm:pt>
    <dgm:pt modelId="{E82E28FC-A881-4611-808E-82CFD981D9A0}">
      <dgm:prSet phldrT="[Text]"/>
      <dgm:spPr/>
      <dgm:t>
        <a:bodyPr/>
        <a:lstStyle/>
        <a:p>
          <a:r>
            <a:rPr lang="en-US" dirty="0" smtClean="0">
              <a:latin typeface="Book Antiqua" panose="02040602050305030304" pitchFamily="18" charset="0"/>
            </a:rPr>
            <a:t>Creates a hostile school environment for the victim</a:t>
          </a:r>
          <a:endParaRPr lang="en-US" dirty="0">
            <a:latin typeface="Book Antiqua" panose="02040602050305030304" pitchFamily="18" charset="0"/>
          </a:endParaRPr>
        </a:p>
      </dgm:t>
    </dgm:pt>
    <dgm:pt modelId="{58F72AB7-809A-4F0B-A7F9-AD99A77FD1F6}" type="parTrans" cxnId="{97A8DC9E-31B9-45D5-B061-9D2AA460B506}">
      <dgm:prSet/>
      <dgm:spPr/>
      <dgm:t>
        <a:bodyPr/>
        <a:lstStyle/>
        <a:p>
          <a:endParaRPr lang="en-US"/>
        </a:p>
      </dgm:t>
    </dgm:pt>
    <dgm:pt modelId="{57ED980A-FD18-4F35-8AF1-800A8189B158}" type="sibTrans" cxnId="{97A8DC9E-31B9-45D5-B061-9D2AA460B506}">
      <dgm:prSet/>
      <dgm:spPr/>
      <dgm:t>
        <a:bodyPr/>
        <a:lstStyle/>
        <a:p>
          <a:endParaRPr lang="en-US"/>
        </a:p>
      </dgm:t>
    </dgm:pt>
    <dgm:pt modelId="{51D47967-B348-450E-978F-0DABD0FC853A}">
      <dgm:prSet phldrT="[Text]"/>
      <dgm:spPr/>
      <dgm:t>
        <a:bodyPr/>
        <a:lstStyle/>
        <a:p>
          <a:r>
            <a:rPr lang="en-US" dirty="0" smtClean="0">
              <a:latin typeface="Book Antiqua" panose="02040602050305030304" pitchFamily="18" charset="0"/>
            </a:rPr>
            <a:t>Infringes on the rights of the victim at school OR</a:t>
          </a:r>
          <a:endParaRPr lang="en-US" dirty="0">
            <a:latin typeface="Book Antiqua" panose="02040602050305030304" pitchFamily="18" charset="0"/>
          </a:endParaRPr>
        </a:p>
      </dgm:t>
    </dgm:pt>
    <dgm:pt modelId="{D844863C-0AA2-4E39-9BC9-0E94A2869D99}" type="parTrans" cxnId="{4CDAF415-1C3A-4031-BC21-E82BFCE8CBBD}">
      <dgm:prSet/>
      <dgm:spPr/>
      <dgm:t>
        <a:bodyPr/>
        <a:lstStyle/>
        <a:p>
          <a:endParaRPr lang="en-US"/>
        </a:p>
      </dgm:t>
    </dgm:pt>
    <dgm:pt modelId="{E600C1F0-5DAF-479B-A008-FF57E687DD5D}" type="sibTrans" cxnId="{4CDAF415-1C3A-4031-BC21-E82BFCE8CBBD}">
      <dgm:prSet/>
      <dgm:spPr/>
      <dgm:t>
        <a:bodyPr/>
        <a:lstStyle/>
        <a:p>
          <a:endParaRPr lang="en-US"/>
        </a:p>
      </dgm:t>
    </dgm:pt>
    <dgm:pt modelId="{EFBC03E2-F004-4A58-A00A-81C1857FAE1B}">
      <dgm:prSet phldrT="[Text]"/>
      <dgm:spPr/>
      <dgm:t>
        <a:bodyPr/>
        <a:lstStyle/>
        <a:p>
          <a:r>
            <a:rPr lang="en-US" dirty="0" smtClean="0">
              <a:latin typeface="Book Antiqua" panose="02040602050305030304" pitchFamily="18" charset="0"/>
            </a:rPr>
            <a:t>Substantially disrupts the education process or the orderly operation of a school</a:t>
          </a:r>
          <a:endParaRPr lang="en-US" dirty="0">
            <a:latin typeface="Book Antiqua" panose="02040602050305030304" pitchFamily="18" charset="0"/>
          </a:endParaRPr>
        </a:p>
      </dgm:t>
    </dgm:pt>
    <dgm:pt modelId="{04C78F3E-EF26-4C60-9435-5F4114A2E2CA}" type="parTrans" cxnId="{3AEC240A-EC80-4E60-ABD2-4A7035A137EF}">
      <dgm:prSet/>
      <dgm:spPr/>
      <dgm:t>
        <a:bodyPr/>
        <a:lstStyle/>
        <a:p>
          <a:endParaRPr lang="en-US"/>
        </a:p>
      </dgm:t>
    </dgm:pt>
    <dgm:pt modelId="{D7A9D1C9-FC0F-4879-95AE-C440A00AEFDF}" type="sibTrans" cxnId="{3AEC240A-EC80-4E60-ABD2-4A7035A137EF}">
      <dgm:prSet/>
      <dgm:spPr/>
      <dgm:t>
        <a:bodyPr/>
        <a:lstStyle/>
        <a:p>
          <a:endParaRPr lang="en-US"/>
        </a:p>
      </dgm:t>
    </dgm:pt>
    <dgm:pt modelId="{0378AA44-C956-413F-9A92-6186430E37C6}" type="pres">
      <dgm:prSet presAssocID="{88142E5C-C2C2-49CF-9015-8A15BC64D0ED}" presName="Name0" presStyleCnt="0">
        <dgm:presLayoutVars>
          <dgm:chMax val="7"/>
          <dgm:chPref val="7"/>
          <dgm:dir/>
        </dgm:presLayoutVars>
      </dgm:prSet>
      <dgm:spPr/>
      <dgm:t>
        <a:bodyPr/>
        <a:lstStyle/>
        <a:p>
          <a:endParaRPr lang="en-US"/>
        </a:p>
      </dgm:t>
    </dgm:pt>
    <dgm:pt modelId="{C1F66129-B92C-470F-B034-5013162CFC96}" type="pres">
      <dgm:prSet presAssocID="{88142E5C-C2C2-49CF-9015-8A15BC64D0ED}" presName="Name1" presStyleCnt="0"/>
      <dgm:spPr/>
      <dgm:t>
        <a:bodyPr/>
        <a:lstStyle/>
        <a:p>
          <a:endParaRPr lang="en-US"/>
        </a:p>
      </dgm:t>
    </dgm:pt>
    <dgm:pt modelId="{53E62C54-7CDA-4B0B-B707-979ECFF5361E}" type="pres">
      <dgm:prSet presAssocID="{88142E5C-C2C2-49CF-9015-8A15BC64D0ED}" presName="cycle" presStyleCnt="0"/>
      <dgm:spPr/>
      <dgm:t>
        <a:bodyPr/>
        <a:lstStyle/>
        <a:p>
          <a:endParaRPr lang="en-US"/>
        </a:p>
      </dgm:t>
    </dgm:pt>
    <dgm:pt modelId="{41C13433-5E7B-458B-A026-3D48AE7AF691}" type="pres">
      <dgm:prSet presAssocID="{88142E5C-C2C2-49CF-9015-8A15BC64D0ED}" presName="srcNode" presStyleLbl="node1" presStyleIdx="0" presStyleCnt="4"/>
      <dgm:spPr/>
      <dgm:t>
        <a:bodyPr/>
        <a:lstStyle/>
        <a:p>
          <a:endParaRPr lang="en-US"/>
        </a:p>
      </dgm:t>
    </dgm:pt>
    <dgm:pt modelId="{4040013E-6709-436E-9ED7-E690DE73A12C}" type="pres">
      <dgm:prSet presAssocID="{88142E5C-C2C2-49CF-9015-8A15BC64D0ED}" presName="conn" presStyleLbl="parChTrans1D2" presStyleIdx="0" presStyleCnt="1"/>
      <dgm:spPr/>
      <dgm:t>
        <a:bodyPr/>
        <a:lstStyle/>
        <a:p>
          <a:endParaRPr lang="en-US"/>
        </a:p>
      </dgm:t>
    </dgm:pt>
    <dgm:pt modelId="{5BB36703-2896-4F7E-B044-BF5B9629B933}" type="pres">
      <dgm:prSet presAssocID="{88142E5C-C2C2-49CF-9015-8A15BC64D0ED}" presName="extraNode" presStyleLbl="node1" presStyleIdx="0" presStyleCnt="4"/>
      <dgm:spPr/>
      <dgm:t>
        <a:bodyPr/>
        <a:lstStyle/>
        <a:p>
          <a:endParaRPr lang="en-US"/>
        </a:p>
      </dgm:t>
    </dgm:pt>
    <dgm:pt modelId="{7E50272F-051A-4EDF-B24B-712B99FB038F}" type="pres">
      <dgm:prSet presAssocID="{88142E5C-C2C2-49CF-9015-8A15BC64D0ED}" presName="dstNode" presStyleLbl="node1" presStyleIdx="0" presStyleCnt="4"/>
      <dgm:spPr/>
      <dgm:t>
        <a:bodyPr/>
        <a:lstStyle/>
        <a:p>
          <a:endParaRPr lang="en-US"/>
        </a:p>
      </dgm:t>
    </dgm:pt>
    <dgm:pt modelId="{F46C17C7-6A1F-4FE2-B900-D1131760D0EE}" type="pres">
      <dgm:prSet presAssocID="{BEFFCE8E-AAD0-4634-9B85-F48E70DAEC9B}" presName="text_1" presStyleLbl="node1" presStyleIdx="0" presStyleCnt="4">
        <dgm:presLayoutVars>
          <dgm:bulletEnabled val="1"/>
        </dgm:presLayoutVars>
      </dgm:prSet>
      <dgm:spPr/>
      <dgm:t>
        <a:bodyPr/>
        <a:lstStyle/>
        <a:p>
          <a:endParaRPr lang="en-US"/>
        </a:p>
      </dgm:t>
    </dgm:pt>
    <dgm:pt modelId="{357E0B1B-7670-4C80-ADFF-A9980A94586B}" type="pres">
      <dgm:prSet presAssocID="{BEFFCE8E-AAD0-4634-9B85-F48E70DAEC9B}" presName="accent_1" presStyleCnt="0"/>
      <dgm:spPr/>
      <dgm:t>
        <a:bodyPr/>
        <a:lstStyle/>
        <a:p>
          <a:endParaRPr lang="en-US"/>
        </a:p>
      </dgm:t>
    </dgm:pt>
    <dgm:pt modelId="{E1034E92-4970-41A4-88B0-E40A9A308568}" type="pres">
      <dgm:prSet presAssocID="{BEFFCE8E-AAD0-4634-9B85-F48E70DAEC9B}" presName="accentRepeatNode" presStyleLbl="solidFgAcc1" presStyleIdx="0" presStyleCnt="4"/>
      <dgm:spPr/>
      <dgm:t>
        <a:bodyPr/>
        <a:lstStyle/>
        <a:p>
          <a:endParaRPr lang="en-US"/>
        </a:p>
      </dgm:t>
    </dgm:pt>
    <dgm:pt modelId="{58826E8F-851D-4ED7-AB13-579410AF8FBE}" type="pres">
      <dgm:prSet presAssocID="{E82E28FC-A881-4611-808E-82CFD981D9A0}" presName="text_2" presStyleLbl="node1" presStyleIdx="1" presStyleCnt="4">
        <dgm:presLayoutVars>
          <dgm:bulletEnabled val="1"/>
        </dgm:presLayoutVars>
      </dgm:prSet>
      <dgm:spPr/>
      <dgm:t>
        <a:bodyPr/>
        <a:lstStyle/>
        <a:p>
          <a:endParaRPr lang="en-US"/>
        </a:p>
      </dgm:t>
    </dgm:pt>
    <dgm:pt modelId="{E68DD25F-8E4B-4E42-8FEC-0C06E80FE7F9}" type="pres">
      <dgm:prSet presAssocID="{E82E28FC-A881-4611-808E-82CFD981D9A0}" presName="accent_2" presStyleCnt="0"/>
      <dgm:spPr/>
    </dgm:pt>
    <dgm:pt modelId="{9033E07D-A6A5-40B2-BA29-AAE00F24B4F0}" type="pres">
      <dgm:prSet presAssocID="{E82E28FC-A881-4611-808E-82CFD981D9A0}" presName="accentRepeatNode" presStyleLbl="solidFgAcc1" presStyleIdx="1" presStyleCnt="4"/>
      <dgm:spPr/>
    </dgm:pt>
    <dgm:pt modelId="{6D68847F-9E63-4438-9B14-3B0D988A9DA3}" type="pres">
      <dgm:prSet presAssocID="{51D47967-B348-450E-978F-0DABD0FC853A}" presName="text_3" presStyleLbl="node1" presStyleIdx="2" presStyleCnt="4">
        <dgm:presLayoutVars>
          <dgm:bulletEnabled val="1"/>
        </dgm:presLayoutVars>
      </dgm:prSet>
      <dgm:spPr/>
      <dgm:t>
        <a:bodyPr/>
        <a:lstStyle/>
        <a:p>
          <a:endParaRPr lang="en-US"/>
        </a:p>
      </dgm:t>
    </dgm:pt>
    <dgm:pt modelId="{B75D5BF3-3895-41B2-ACDD-42172AE3C03F}" type="pres">
      <dgm:prSet presAssocID="{51D47967-B348-450E-978F-0DABD0FC853A}" presName="accent_3" presStyleCnt="0"/>
      <dgm:spPr/>
    </dgm:pt>
    <dgm:pt modelId="{D1A628CB-488E-4BAA-AA1D-28948C8CB3AF}" type="pres">
      <dgm:prSet presAssocID="{51D47967-B348-450E-978F-0DABD0FC853A}" presName="accentRepeatNode" presStyleLbl="solidFgAcc1" presStyleIdx="2" presStyleCnt="4"/>
      <dgm:spPr/>
    </dgm:pt>
    <dgm:pt modelId="{26A4D2D5-6C2A-4F5D-B560-78AF6237527C}" type="pres">
      <dgm:prSet presAssocID="{EFBC03E2-F004-4A58-A00A-81C1857FAE1B}" presName="text_4" presStyleLbl="node1" presStyleIdx="3" presStyleCnt="4">
        <dgm:presLayoutVars>
          <dgm:bulletEnabled val="1"/>
        </dgm:presLayoutVars>
      </dgm:prSet>
      <dgm:spPr/>
      <dgm:t>
        <a:bodyPr/>
        <a:lstStyle/>
        <a:p>
          <a:endParaRPr lang="en-US"/>
        </a:p>
      </dgm:t>
    </dgm:pt>
    <dgm:pt modelId="{2054D38D-C3F9-4055-9750-D03D68453F38}" type="pres">
      <dgm:prSet presAssocID="{EFBC03E2-F004-4A58-A00A-81C1857FAE1B}" presName="accent_4" presStyleCnt="0"/>
      <dgm:spPr/>
    </dgm:pt>
    <dgm:pt modelId="{D9B4E6AA-37A5-4768-95C9-F74C634AEFD4}" type="pres">
      <dgm:prSet presAssocID="{EFBC03E2-F004-4A58-A00A-81C1857FAE1B}" presName="accentRepeatNode" presStyleLbl="solidFgAcc1" presStyleIdx="3" presStyleCnt="4"/>
      <dgm:spPr/>
    </dgm:pt>
  </dgm:ptLst>
  <dgm:cxnLst>
    <dgm:cxn modelId="{A748904D-7343-4F3B-A645-64057ADB943D}" type="presOf" srcId="{E82E28FC-A881-4611-808E-82CFD981D9A0}" destId="{58826E8F-851D-4ED7-AB13-579410AF8FBE}" srcOrd="0" destOrd="0" presId="urn:microsoft.com/office/officeart/2008/layout/VerticalCurvedList"/>
    <dgm:cxn modelId="{3506A8EC-7407-4430-8BCA-3450C6FE9E9A}" type="presOf" srcId="{4AA24D6D-48A1-467C-92AC-169E3C5D1CD0}" destId="{4040013E-6709-436E-9ED7-E690DE73A12C}" srcOrd="0" destOrd="0" presId="urn:microsoft.com/office/officeart/2008/layout/VerticalCurvedList"/>
    <dgm:cxn modelId="{E5743E15-2187-468F-896A-340B0C7426CD}" type="presOf" srcId="{EFBC03E2-F004-4A58-A00A-81C1857FAE1B}" destId="{26A4D2D5-6C2A-4F5D-B560-78AF6237527C}" srcOrd="0" destOrd="0" presId="urn:microsoft.com/office/officeart/2008/layout/VerticalCurvedList"/>
    <dgm:cxn modelId="{97A8DC9E-31B9-45D5-B061-9D2AA460B506}" srcId="{88142E5C-C2C2-49CF-9015-8A15BC64D0ED}" destId="{E82E28FC-A881-4611-808E-82CFD981D9A0}" srcOrd="1" destOrd="0" parTransId="{58F72AB7-809A-4F0B-A7F9-AD99A77FD1F6}" sibTransId="{57ED980A-FD18-4F35-8AF1-800A8189B158}"/>
    <dgm:cxn modelId="{06CFE941-625D-4A3C-9568-C160E6EF428A}" srcId="{88142E5C-C2C2-49CF-9015-8A15BC64D0ED}" destId="{BEFFCE8E-AAD0-4634-9B85-F48E70DAEC9B}" srcOrd="0" destOrd="0" parTransId="{BFD20CC1-8C86-4089-B909-4911F2B39A54}" sibTransId="{4AA24D6D-48A1-467C-92AC-169E3C5D1CD0}"/>
    <dgm:cxn modelId="{51075D94-CCF8-46E7-909F-A8E17D9F1469}" type="presOf" srcId="{51D47967-B348-450E-978F-0DABD0FC853A}" destId="{6D68847F-9E63-4438-9B14-3B0D988A9DA3}" srcOrd="0" destOrd="0" presId="urn:microsoft.com/office/officeart/2008/layout/VerticalCurvedList"/>
    <dgm:cxn modelId="{4CDAF415-1C3A-4031-BC21-E82BFCE8CBBD}" srcId="{88142E5C-C2C2-49CF-9015-8A15BC64D0ED}" destId="{51D47967-B348-450E-978F-0DABD0FC853A}" srcOrd="2" destOrd="0" parTransId="{D844863C-0AA2-4E39-9BC9-0E94A2869D99}" sibTransId="{E600C1F0-5DAF-479B-A008-FF57E687DD5D}"/>
    <dgm:cxn modelId="{DBF9D875-017B-4E58-B7C1-4FCC7B7BA8A3}" type="presOf" srcId="{BEFFCE8E-AAD0-4634-9B85-F48E70DAEC9B}" destId="{F46C17C7-6A1F-4FE2-B900-D1131760D0EE}" srcOrd="0" destOrd="0" presId="urn:microsoft.com/office/officeart/2008/layout/VerticalCurvedList"/>
    <dgm:cxn modelId="{2C70988F-D35C-4E8C-BD63-C510A461E482}" type="presOf" srcId="{88142E5C-C2C2-49CF-9015-8A15BC64D0ED}" destId="{0378AA44-C956-413F-9A92-6186430E37C6}" srcOrd="0" destOrd="0" presId="urn:microsoft.com/office/officeart/2008/layout/VerticalCurvedList"/>
    <dgm:cxn modelId="{3AEC240A-EC80-4E60-ABD2-4A7035A137EF}" srcId="{88142E5C-C2C2-49CF-9015-8A15BC64D0ED}" destId="{EFBC03E2-F004-4A58-A00A-81C1857FAE1B}" srcOrd="3" destOrd="0" parTransId="{04C78F3E-EF26-4C60-9435-5F4114A2E2CA}" sibTransId="{D7A9D1C9-FC0F-4879-95AE-C440A00AEFDF}"/>
    <dgm:cxn modelId="{3D8DED4F-8118-4A55-B515-4847207CDFB3}" type="presParOf" srcId="{0378AA44-C956-413F-9A92-6186430E37C6}" destId="{C1F66129-B92C-470F-B034-5013162CFC96}" srcOrd="0" destOrd="0" presId="urn:microsoft.com/office/officeart/2008/layout/VerticalCurvedList"/>
    <dgm:cxn modelId="{637A24AD-49AA-44F9-8A14-F646CD54549E}" type="presParOf" srcId="{C1F66129-B92C-470F-B034-5013162CFC96}" destId="{53E62C54-7CDA-4B0B-B707-979ECFF5361E}" srcOrd="0" destOrd="0" presId="urn:microsoft.com/office/officeart/2008/layout/VerticalCurvedList"/>
    <dgm:cxn modelId="{026EDF44-FAF9-4C72-9A58-EFB7A455EFA6}" type="presParOf" srcId="{53E62C54-7CDA-4B0B-B707-979ECFF5361E}" destId="{41C13433-5E7B-458B-A026-3D48AE7AF691}" srcOrd="0" destOrd="0" presId="urn:microsoft.com/office/officeart/2008/layout/VerticalCurvedList"/>
    <dgm:cxn modelId="{933DFB13-E5FD-4D52-8502-83B031517FAB}" type="presParOf" srcId="{53E62C54-7CDA-4B0B-B707-979ECFF5361E}" destId="{4040013E-6709-436E-9ED7-E690DE73A12C}" srcOrd="1" destOrd="0" presId="urn:microsoft.com/office/officeart/2008/layout/VerticalCurvedList"/>
    <dgm:cxn modelId="{7261FD12-35FB-49B3-BF70-384A5AC2D65C}" type="presParOf" srcId="{53E62C54-7CDA-4B0B-B707-979ECFF5361E}" destId="{5BB36703-2896-4F7E-B044-BF5B9629B933}" srcOrd="2" destOrd="0" presId="urn:microsoft.com/office/officeart/2008/layout/VerticalCurvedList"/>
    <dgm:cxn modelId="{3B92D18F-70F6-40FD-9F15-40E22E0C7560}" type="presParOf" srcId="{53E62C54-7CDA-4B0B-B707-979ECFF5361E}" destId="{7E50272F-051A-4EDF-B24B-712B99FB038F}" srcOrd="3" destOrd="0" presId="urn:microsoft.com/office/officeart/2008/layout/VerticalCurvedList"/>
    <dgm:cxn modelId="{F0A05AD8-2891-403F-A586-5A561DDAFFB4}" type="presParOf" srcId="{C1F66129-B92C-470F-B034-5013162CFC96}" destId="{F46C17C7-6A1F-4FE2-B900-D1131760D0EE}" srcOrd="1" destOrd="0" presId="urn:microsoft.com/office/officeart/2008/layout/VerticalCurvedList"/>
    <dgm:cxn modelId="{77BBA394-2427-4879-983C-30F128FEE4A8}" type="presParOf" srcId="{C1F66129-B92C-470F-B034-5013162CFC96}" destId="{357E0B1B-7670-4C80-ADFF-A9980A94586B}" srcOrd="2" destOrd="0" presId="urn:microsoft.com/office/officeart/2008/layout/VerticalCurvedList"/>
    <dgm:cxn modelId="{ABDB15E6-8934-427F-BFC3-0AD6B6555E62}" type="presParOf" srcId="{357E0B1B-7670-4C80-ADFF-A9980A94586B}" destId="{E1034E92-4970-41A4-88B0-E40A9A308568}" srcOrd="0" destOrd="0" presId="urn:microsoft.com/office/officeart/2008/layout/VerticalCurvedList"/>
    <dgm:cxn modelId="{55913BA8-0EC1-42A1-902F-2367A82CE10C}" type="presParOf" srcId="{C1F66129-B92C-470F-B034-5013162CFC96}" destId="{58826E8F-851D-4ED7-AB13-579410AF8FBE}" srcOrd="3" destOrd="0" presId="urn:microsoft.com/office/officeart/2008/layout/VerticalCurvedList"/>
    <dgm:cxn modelId="{43F34F5B-CFD3-489D-A5CE-BACE8AB8F8E0}" type="presParOf" srcId="{C1F66129-B92C-470F-B034-5013162CFC96}" destId="{E68DD25F-8E4B-4E42-8FEC-0C06E80FE7F9}" srcOrd="4" destOrd="0" presId="urn:microsoft.com/office/officeart/2008/layout/VerticalCurvedList"/>
    <dgm:cxn modelId="{71ACC1DC-8A5E-4FB0-9F70-FBCF3FB4A462}" type="presParOf" srcId="{E68DD25F-8E4B-4E42-8FEC-0C06E80FE7F9}" destId="{9033E07D-A6A5-40B2-BA29-AAE00F24B4F0}" srcOrd="0" destOrd="0" presId="urn:microsoft.com/office/officeart/2008/layout/VerticalCurvedList"/>
    <dgm:cxn modelId="{E04DAF7C-2EF8-440D-9A20-A704515B559B}" type="presParOf" srcId="{C1F66129-B92C-470F-B034-5013162CFC96}" destId="{6D68847F-9E63-4438-9B14-3B0D988A9DA3}" srcOrd="5" destOrd="0" presId="urn:microsoft.com/office/officeart/2008/layout/VerticalCurvedList"/>
    <dgm:cxn modelId="{4E367273-D47A-4C0E-AC75-E7EC9085650B}" type="presParOf" srcId="{C1F66129-B92C-470F-B034-5013162CFC96}" destId="{B75D5BF3-3895-41B2-ACDD-42172AE3C03F}" srcOrd="6" destOrd="0" presId="urn:microsoft.com/office/officeart/2008/layout/VerticalCurvedList"/>
    <dgm:cxn modelId="{513C12C6-F86D-4BA1-8EAF-5E323EE9C0CE}" type="presParOf" srcId="{B75D5BF3-3895-41B2-ACDD-42172AE3C03F}" destId="{D1A628CB-488E-4BAA-AA1D-28948C8CB3AF}" srcOrd="0" destOrd="0" presId="urn:microsoft.com/office/officeart/2008/layout/VerticalCurvedList"/>
    <dgm:cxn modelId="{72D5D883-853E-4834-A881-26F05524DE49}" type="presParOf" srcId="{C1F66129-B92C-470F-B034-5013162CFC96}" destId="{26A4D2D5-6C2A-4F5D-B560-78AF6237527C}" srcOrd="7" destOrd="0" presId="urn:microsoft.com/office/officeart/2008/layout/VerticalCurvedList"/>
    <dgm:cxn modelId="{9DA7C067-3559-450F-8ACB-F6F42DF04035}" type="presParOf" srcId="{C1F66129-B92C-470F-B034-5013162CFC96}" destId="{2054D38D-C3F9-4055-9750-D03D68453F38}" srcOrd="8" destOrd="0" presId="urn:microsoft.com/office/officeart/2008/layout/VerticalCurvedList"/>
    <dgm:cxn modelId="{D8A52F8C-5617-4D35-A617-9A7FF7720F77}" type="presParOf" srcId="{2054D38D-C3F9-4055-9750-D03D68453F38}" destId="{D9B4E6AA-37A5-4768-95C9-F74C634AEF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426D3-D610-42F3-B23C-F23750276A6B}">
      <dsp:nvSpPr>
        <dsp:cNvPr id="0" name=""/>
        <dsp:cNvSpPr/>
      </dsp:nvSpPr>
      <dsp:spPr>
        <a:xfrm>
          <a:off x="-4860153" y="-744819"/>
          <a:ext cx="5788588" cy="5788588"/>
        </a:xfrm>
        <a:prstGeom prst="blockArc">
          <a:avLst>
            <a:gd name="adj1" fmla="val 18900000"/>
            <a:gd name="adj2" fmla="val 2700000"/>
            <a:gd name="adj3" fmla="val 3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38B14-B8DB-420C-AE2D-23A0CC65F3F1}">
      <dsp:nvSpPr>
        <dsp:cNvPr id="0" name=""/>
        <dsp:cNvSpPr/>
      </dsp:nvSpPr>
      <dsp:spPr>
        <a:xfrm>
          <a:off x="597122" y="429895"/>
          <a:ext cx="7344979" cy="859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Equal opportunities in sports</a:t>
          </a:r>
          <a:endParaRPr lang="en-US" sz="2500" kern="1200" dirty="0"/>
        </a:p>
      </dsp:txBody>
      <dsp:txXfrm>
        <a:off x="597122" y="429895"/>
        <a:ext cx="7344979" cy="859790"/>
      </dsp:txXfrm>
    </dsp:sp>
    <dsp:sp modelId="{7AA24CB9-0ADD-4F60-BCB4-48F4EF3AC1EB}">
      <dsp:nvSpPr>
        <dsp:cNvPr id="0" name=""/>
        <dsp:cNvSpPr/>
      </dsp:nvSpPr>
      <dsp:spPr>
        <a:xfrm>
          <a:off x="59753" y="322421"/>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7F15B-5C64-47DE-BD2A-B665E9C3A9A8}">
      <dsp:nvSpPr>
        <dsp:cNvPr id="0" name=""/>
        <dsp:cNvSpPr/>
      </dsp:nvSpPr>
      <dsp:spPr>
        <a:xfrm>
          <a:off x="909656" y="1719580"/>
          <a:ext cx="7032445" cy="859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Access to facilities based on gender identity</a:t>
          </a:r>
          <a:endParaRPr lang="en-US" sz="2500" kern="1200" dirty="0"/>
        </a:p>
      </dsp:txBody>
      <dsp:txXfrm>
        <a:off x="909656" y="1719580"/>
        <a:ext cx="7032445" cy="859790"/>
      </dsp:txXfrm>
    </dsp:sp>
    <dsp:sp modelId="{A92B547C-1375-4709-B6CD-A0C1CB264322}">
      <dsp:nvSpPr>
        <dsp:cNvPr id="0" name=""/>
        <dsp:cNvSpPr/>
      </dsp:nvSpPr>
      <dsp:spPr>
        <a:xfrm>
          <a:off x="372287" y="1612106"/>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23F13-03BD-462E-988F-02D35F2D3EAE}">
      <dsp:nvSpPr>
        <dsp:cNvPr id="0" name=""/>
        <dsp:cNvSpPr/>
      </dsp:nvSpPr>
      <dsp:spPr>
        <a:xfrm>
          <a:off x="597122" y="2848054"/>
          <a:ext cx="7344979" cy="11822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2458"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Denial of access to education due to sex discrimination, the definition of which includes sexual harassment and sexual assault</a:t>
          </a:r>
          <a:endParaRPr lang="en-US" sz="2500" kern="1200" dirty="0"/>
        </a:p>
      </dsp:txBody>
      <dsp:txXfrm>
        <a:off x="597122" y="2848054"/>
        <a:ext cx="7344979" cy="1182211"/>
      </dsp:txXfrm>
    </dsp:sp>
    <dsp:sp modelId="{9B645FD8-6CE9-4DDF-BFDC-BE9A70BDF558}">
      <dsp:nvSpPr>
        <dsp:cNvPr id="0" name=""/>
        <dsp:cNvSpPr/>
      </dsp:nvSpPr>
      <dsp:spPr>
        <a:xfrm>
          <a:off x="59753" y="2901791"/>
          <a:ext cx="1074737" cy="107473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F8D6-21BD-4723-8F05-2DD0C0795320}">
      <dsp:nvSpPr>
        <dsp:cNvPr id="0" name=""/>
        <dsp:cNvSpPr/>
      </dsp:nvSpPr>
      <dsp:spPr>
        <a:xfrm>
          <a:off x="1082262" y="572674"/>
          <a:ext cx="3931475" cy="3931475"/>
        </a:xfrm>
        <a:prstGeom prst="blockArc">
          <a:avLst>
            <a:gd name="adj1" fmla="val 12600000"/>
            <a:gd name="adj2" fmla="val 162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75E27-D59D-48E6-875F-1AABA1374ED9}">
      <dsp:nvSpPr>
        <dsp:cNvPr id="0" name=""/>
        <dsp:cNvSpPr/>
      </dsp:nvSpPr>
      <dsp:spPr>
        <a:xfrm>
          <a:off x="1082262" y="572674"/>
          <a:ext cx="3931475" cy="3931475"/>
        </a:xfrm>
        <a:prstGeom prst="blockArc">
          <a:avLst>
            <a:gd name="adj1" fmla="val 9000000"/>
            <a:gd name="adj2" fmla="val 126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EB67D-8BCE-4BB8-98F9-2A724DBD9D26}">
      <dsp:nvSpPr>
        <dsp:cNvPr id="0" name=""/>
        <dsp:cNvSpPr/>
      </dsp:nvSpPr>
      <dsp:spPr>
        <a:xfrm>
          <a:off x="1082262" y="572674"/>
          <a:ext cx="3931475" cy="3931475"/>
        </a:xfrm>
        <a:prstGeom prst="blockArc">
          <a:avLst>
            <a:gd name="adj1" fmla="val 5400000"/>
            <a:gd name="adj2" fmla="val 90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E8869-3C20-45D1-9800-81F849860FD8}">
      <dsp:nvSpPr>
        <dsp:cNvPr id="0" name=""/>
        <dsp:cNvSpPr/>
      </dsp:nvSpPr>
      <dsp:spPr>
        <a:xfrm>
          <a:off x="1082262" y="572674"/>
          <a:ext cx="3931475" cy="3931475"/>
        </a:xfrm>
        <a:prstGeom prst="blockArc">
          <a:avLst>
            <a:gd name="adj1" fmla="val 1800000"/>
            <a:gd name="adj2" fmla="val 54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9B529-03DC-4252-81EA-645B19EB9E87}">
      <dsp:nvSpPr>
        <dsp:cNvPr id="0" name=""/>
        <dsp:cNvSpPr/>
      </dsp:nvSpPr>
      <dsp:spPr>
        <a:xfrm>
          <a:off x="1082262" y="572674"/>
          <a:ext cx="3931475" cy="3931475"/>
        </a:xfrm>
        <a:prstGeom prst="blockArc">
          <a:avLst>
            <a:gd name="adj1" fmla="val 19800000"/>
            <a:gd name="adj2" fmla="val 18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3CC5B2-2912-45E1-B280-05394E0150B6}">
      <dsp:nvSpPr>
        <dsp:cNvPr id="0" name=""/>
        <dsp:cNvSpPr/>
      </dsp:nvSpPr>
      <dsp:spPr>
        <a:xfrm>
          <a:off x="1082262" y="572674"/>
          <a:ext cx="3931475" cy="3931475"/>
        </a:xfrm>
        <a:prstGeom prst="blockArc">
          <a:avLst>
            <a:gd name="adj1" fmla="val 16200000"/>
            <a:gd name="adj2" fmla="val 198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F4080-FEB8-401D-84BC-33FB25542925}">
      <dsp:nvSpPr>
        <dsp:cNvPr id="0" name=""/>
        <dsp:cNvSpPr/>
      </dsp:nvSpPr>
      <dsp:spPr>
        <a:xfrm>
          <a:off x="2166937" y="1657349"/>
          <a:ext cx="1762124" cy="1762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Key Personnel</a:t>
          </a:r>
          <a:endParaRPr lang="en-US" sz="2300" kern="1200" dirty="0"/>
        </a:p>
      </dsp:txBody>
      <dsp:txXfrm>
        <a:off x="2424994" y="1915406"/>
        <a:ext cx="1246010" cy="1246010"/>
      </dsp:txXfrm>
    </dsp:sp>
    <dsp:sp modelId="{459A9F7D-D556-4C1E-BD48-2DB837D5721C}">
      <dsp:nvSpPr>
        <dsp:cNvPr id="0" name=""/>
        <dsp:cNvSpPr/>
      </dsp:nvSpPr>
      <dsp:spPr>
        <a:xfrm>
          <a:off x="2431256" y="335"/>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Title IX Coordinators</a:t>
          </a:r>
          <a:endParaRPr lang="en-US" sz="1200" kern="1200" dirty="0"/>
        </a:p>
      </dsp:txBody>
      <dsp:txXfrm>
        <a:off x="2611896" y="180975"/>
        <a:ext cx="872207" cy="872207"/>
      </dsp:txXfrm>
    </dsp:sp>
    <dsp:sp modelId="{120CD989-40AC-4727-8740-DC43864056D4}">
      <dsp:nvSpPr>
        <dsp:cNvPr id="0" name=""/>
        <dsp:cNvSpPr/>
      </dsp:nvSpPr>
      <dsp:spPr>
        <a:xfrm>
          <a:off x="4095178" y="961002"/>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Investigators</a:t>
          </a:r>
          <a:endParaRPr lang="en-US" sz="1200" kern="1200" dirty="0"/>
        </a:p>
      </dsp:txBody>
      <dsp:txXfrm>
        <a:off x="4275818" y="1141642"/>
        <a:ext cx="872207" cy="872207"/>
      </dsp:txXfrm>
    </dsp:sp>
    <dsp:sp modelId="{71B48E84-B564-4FB4-8773-BFEF1230B30A}">
      <dsp:nvSpPr>
        <dsp:cNvPr id="0" name=""/>
        <dsp:cNvSpPr/>
      </dsp:nvSpPr>
      <dsp:spPr>
        <a:xfrm>
          <a:off x="4095178" y="2882334"/>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Decision-makers</a:t>
          </a:r>
          <a:endParaRPr lang="en-US" sz="1200" kern="1200" dirty="0"/>
        </a:p>
      </dsp:txBody>
      <dsp:txXfrm>
        <a:off x="4275818" y="3062974"/>
        <a:ext cx="872207" cy="872207"/>
      </dsp:txXfrm>
    </dsp:sp>
    <dsp:sp modelId="{80F33B8B-BCEF-428A-9A5A-77CC4DDBE547}">
      <dsp:nvSpPr>
        <dsp:cNvPr id="0" name=""/>
        <dsp:cNvSpPr/>
      </dsp:nvSpPr>
      <dsp:spPr>
        <a:xfrm>
          <a:off x="2431256" y="3843000"/>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Advisors</a:t>
          </a:r>
          <a:endParaRPr lang="en-US" sz="1200" kern="1200" dirty="0"/>
        </a:p>
      </dsp:txBody>
      <dsp:txXfrm>
        <a:off x="2611896" y="4023640"/>
        <a:ext cx="872207" cy="872207"/>
      </dsp:txXfrm>
    </dsp:sp>
    <dsp:sp modelId="{E7C5CC6C-D764-47E0-B674-237053A153E5}">
      <dsp:nvSpPr>
        <dsp:cNvPr id="0" name=""/>
        <dsp:cNvSpPr/>
      </dsp:nvSpPr>
      <dsp:spPr>
        <a:xfrm>
          <a:off x="767333" y="2882334"/>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Informal Resolution Facilitators</a:t>
          </a:r>
          <a:endParaRPr lang="en-US" sz="1200" kern="1200" dirty="0"/>
        </a:p>
      </dsp:txBody>
      <dsp:txXfrm>
        <a:off x="947973" y="3062974"/>
        <a:ext cx="872207" cy="872207"/>
      </dsp:txXfrm>
    </dsp:sp>
    <dsp:sp modelId="{9BED1A7C-6847-4C6A-8D93-9FEBB806F49E}">
      <dsp:nvSpPr>
        <dsp:cNvPr id="0" name=""/>
        <dsp:cNvSpPr/>
      </dsp:nvSpPr>
      <dsp:spPr>
        <a:xfrm>
          <a:off x="767333" y="961002"/>
          <a:ext cx="1233487" cy="1233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Appeal Decision-Makers</a:t>
          </a:r>
          <a:endParaRPr lang="en-US" sz="1200" kern="1200" dirty="0"/>
        </a:p>
      </dsp:txBody>
      <dsp:txXfrm>
        <a:off x="947973" y="1141642"/>
        <a:ext cx="872207" cy="872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D205D-4B69-4CCF-86F0-DEA9F7DE061C}">
      <dsp:nvSpPr>
        <dsp:cNvPr id="0" name=""/>
        <dsp:cNvSpPr/>
      </dsp:nvSpPr>
      <dsp:spPr>
        <a:xfrm>
          <a:off x="6315382" y="1100657"/>
          <a:ext cx="2764358" cy="276487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5A967-3548-404E-9C82-621CC1D437CF}">
      <dsp:nvSpPr>
        <dsp:cNvPr id="0" name=""/>
        <dsp:cNvSpPr/>
      </dsp:nvSpPr>
      <dsp:spPr>
        <a:xfrm>
          <a:off x="6407168"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en-US" sz="2100" b="1" kern="1200" dirty="0" smtClean="0">
              <a:solidFill>
                <a:srgbClr val="000066"/>
              </a:solidFill>
            </a:rPr>
            <a:t>Sexual assault, dating violence, domestic violence, stalking</a:t>
          </a:r>
          <a:endParaRPr lang="en-US" sz="2100" b="1" kern="1200" dirty="0">
            <a:solidFill>
              <a:srgbClr val="000066"/>
            </a:solidFill>
          </a:endParaRPr>
        </a:p>
      </dsp:txBody>
      <dsp:txXfrm>
        <a:off x="6776109" y="1561550"/>
        <a:ext cx="1842905" cy="1843085"/>
      </dsp:txXfrm>
    </dsp:sp>
    <dsp:sp modelId="{26EAAAEF-2AA4-4EAB-B28A-DD707BDB2043}">
      <dsp:nvSpPr>
        <dsp:cNvPr id="0" name=""/>
        <dsp:cNvSpPr/>
      </dsp:nvSpPr>
      <dsp:spPr>
        <a:xfrm rot="2700000">
          <a:off x="3461667" y="1104000"/>
          <a:ext cx="2757700" cy="2757700"/>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37833-65E2-4F8D-94FA-5D766F953920}">
      <dsp:nvSpPr>
        <dsp:cNvPr id="0" name=""/>
        <dsp:cNvSpPr/>
      </dsp:nvSpPr>
      <dsp:spPr>
        <a:xfrm>
          <a:off x="3550124"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rgbClr val="000066"/>
              </a:solidFill>
            </a:rPr>
            <a:t>Unwelcome conduct so severe, pervasive and offensive that </a:t>
          </a:r>
          <a:r>
            <a:rPr lang="en-US" altLang="en-US" sz="2000" b="1" kern="1200" dirty="0" smtClean="0">
              <a:solidFill>
                <a:srgbClr val="000066"/>
              </a:solidFill>
            </a:rPr>
            <a:t/>
          </a:r>
          <a:br>
            <a:rPr lang="en-US" altLang="en-US" sz="2000" b="1" kern="1200" dirty="0" smtClean="0">
              <a:solidFill>
                <a:srgbClr val="000066"/>
              </a:solidFill>
            </a:rPr>
          </a:br>
          <a:r>
            <a:rPr lang="en-US" altLang="en-US" sz="1400" b="1" kern="1200" dirty="0" smtClean="0">
              <a:solidFill>
                <a:srgbClr val="000066"/>
              </a:solidFill>
            </a:rPr>
            <a:t>it effectively denies a person equal access to the District’s education programs or activities</a:t>
          </a:r>
          <a:endParaRPr lang="en-US" sz="1400" b="1" kern="1200" dirty="0">
            <a:solidFill>
              <a:srgbClr val="000066"/>
            </a:solidFill>
          </a:endParaRPr>
        </a:p>
      </dsp:txBody>
      <dsp:txXfrm>
        <a:off x="3919065" y="1561550"/>
        <a:ext cx="1842905" cy="1843085"/>
      </dsp:txXfrm>
    </dsp:sp>
    <dsp:sp modelId="{36DB6F25-F528-47BD-9002-4D7056E8AFD9}">
      <dsp:nvSpPr>
        <dsp:cNvPr id="0" name=""/>
        <dsp:cNvSpPr/>
      </dsp:nvSpPr>
      <dsp:spPr>
        <a:xfrm rot="2700000">
          <a:off x="604623" y="1104000"/>
          <a:ext cx="2757700" cy="2757700"/>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A0F30-60D4-4C39-A842-99853710EE2D}">
      <dsp:nvSpPr>
        <dsp:cNvPr id="0" name=""/>
        <dsp:cNvSpPr/>
      </dsp:nvSpPr>
      <dsp:spPr>
        <a:xfrm>
          <a:off x="693080" y="1192836"/>
          <a:ext cx="2580788" cy="25805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en-US" sz="2400" b="1" kern="1200" dirty="0" smtClean="0">
              <a:solidFill>
                <a:srgbClr val="000066"/>
              </a:solidFill>
            </a:rPr>
            <a:t>Quid Pro Quo</a:t>
          </a:r>
        </a:p>
        <a:p>
          <a:pPr lvl="0" algn="ctr" defTabSz="1066800">
            <a:lnSpc>
              <a:spcPct val="90000"/>
            </a:lnSpc>
            <a:spcBef>
              <a:spcPct val="0"/>
            </a:spcBef>
            <a:spcAft>
              <a:spcPct val="35000"/>
            </a:spcAft>
          </a:pPr>
          <a:r>
            <a:rPr lang="en-US" sz="2400" b="1" kern="1200" dirty="0" smtClean="0">
              <a:solidFill>
                <a:srgbClr val="000066"/>
              </a:solidFill>
            </a:rPr>
            <a:t>“This for That”</a:t>
          </a:r>
          <a:endParaRPr lang="en-US" sz="2400" b="1" kern="1200" dirty="0">
            <a:solidFill>
              <a:srgbClr val="000066"/>
            </a:solidFill>
          </a:endParaRPr>
        </a:p>
      </dsp:txBody>
      <dsp:txXfrm>
        <a:off x="1062021" y="1561550"/>
        <a:ext cx="1842905" cy="1843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914F3-5178-4B24-B984-577F23C46FF3}">
      <dsp:nvSpPr>
        <dsp:cNvPr id="0" name=""/>
        <dsp:cNvSpPr/>
      </dsp:nvSpPr>
      <dsp:spPr>
        <a:xfrm>
          <a:off x="1052169" y="2648317"/>
          <a:ext cx="2040331" cy="2040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Reporting</a:t>
          </a:r>
          <a:endParaRPr lang="en-US" sz="2700" kern="1200" dirty="0"/>
        </a:p>
      </dsp:txBody>
      <dsp:txXfrm>
        <a:off x="1350969" y="2947131"/>
        <a:ext cx="1442731" cy="1442804"/>
      </dsp:txXfrm>
    </dsp:sp>
    <dsp:sp modelId="{46D71907-2077-40F3-AE01-4C018107F341}">
      <dsp:nvSpPr>
        <dsp:cNvPr id="0" name=""/>
        <dsp:cNvSpPr/>
      </dsp:nvSpPr>
      <dsp:spPr>
        <a:xfrm>
          <a:off x="0" y="1513838"/>
          <a:ext cx="4112971" cy="4287522"/>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AACA1-1266-4FB7-A0D7-B3FFCC250202}">
      <dsp:nvSpPr>
        <dsp:cNvPr id="0" name=""/>
        <dsp:cNvSpPr/>
      </dsp:nvSpPr>
      <dsp:spPr>
        <a:xfrm>
          <a:off x="3028492" y="1875276"/>
          <a:ext cx="1093012" cy="109331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CBC79-F5B5-4D12-A789-EA8AB0E2C366}">
      <dsp:nvSpPr>
        <dsp:cNvPr id="0" name=""/>
        <dsp:cNvSpPr/>
      </dsp:nvSpPr>
      <dsp:spPr>
        <a:xfrm>
          <a:off x="4204411" y="1892855"/>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204411" y="1892855"/>
        <a:ext cx="1463040" cy="1058160"/>
      </dsp:txXfrm>
    </dsp:sp>
    <dsp:sp modelId="{C2FEBD49-30E1-4825-ADA4-0320DA4DD28D}">
      <dsp:nvSpPr>
        <dsp:cNvPr id="0" name=""/>
        <dsp:cNvSpPr/>
      </dsp:nvSpPr>
      <dsp:spPr>
        <a:xfrm>
          <a:off x="3450945" y="3119087"/>
          <a:ext cx="1093012" cy="1093318"/>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ACB88-910D-4991-A3AB-9C1B5AF8CA79}">
      <dsp:nvSpPr>
        <dsp:cNvPr id="0" name=""/>
        <dsp:cNvSpPr/>
      </dsp:nvSpPr>
      <dsp:spPr>
        <a:xfrm>
          <a:off x="4632960" y="3134522"/>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632960" y="3134522"/>
        <a:ext cx="1463040" cy="1058160"/>
      </dsp:txXfrm>
    </dsp:sp>
    <dsp:sp modelId="{89A8858A-D14F-4F19-8BF9-40308D337311}">
      <dsp:nvSpPr>
        <dsp:cNvPr id="0" name=""/>
        <dsp:cNvSpPr/>
      </dsp:nvSpPr>
      <dsp:spPr>
        <a:xfrm>
          <a:off x="3028492" y="4380476"/>
          <a:ext cx="1093012" cy="1093318"/>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6E3BE-D58D-4724-8EB2-C15967EBAA1C}">
      <dsp:nvSpPr>
        <dsp:cNvPr id="0" name=""/>
        <dsp:cNvSpPr/>
      </dsp:nvSpPr>
      <dsp:spPr>
        <a:xfrm>
          <a:off x="4204411" y="4402771"/>
          <a:ext cx="1463040" cy="105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 </a:t>
          </a:r>
          <a:endParaRPr lang="en-US" sz="2700" kern="1200" dirty="0"/>
        </a:p>
      </dsp:txBody>
      <dsp:txXfrm>
        <a:off x="4204411" y="4402771"/>
        <a:ext cx="1463040" cy="105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A6E-1BE6-4D73-A114-2631103B0E5D}">
      <dsp:nvSpPr>
        <dsp:cNvPr id="0" name=""/>
        <dsp:cNvSpPr/>
      </dsp:nvSpPr>
      <dsp:spPr>
        <a:xfrm>
          <a:off x="354177" y="0"/>
          <a:ext cx="3587271" cy="358727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F62A4-C9BC-42E2-90D8-DB76F222CB6E}">
      <dsp:nvSpPr>
        <dsp:cNvPr id="0" name=""/>
        <dsp:cNvSpPr/>
      </dsp:nvSpPr>
      <dsp:spPr>
        <a:xfrm>
          <a:off x="2239330" y="359077"/>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chemeClr val="bg2">
                  <a:lumMod val="10000"/>
                </a:schemeClr>
              </a:solidFill>
            </a:rPr>
            <a:t>Non-disciplinary</a:t>
          </a:r>
          <a:endParaRPr lang="en-US" sz="1800" kern="1200" dirty="0"/>
        </a:p>
      </dsp:txBody>
      <dsp:txXfrm>
        <a:off x="2264229" y="383976"/>
        <a:ext cx="4296096" cy="460267"/>
      </dsp:txXfrm>
    </dsp:sp>
    <dsp:sp modelId="{ECFBA4F7-F42A-4B7E-88FC-3EB8A7C5A302}">
      <dsp:nvSpPr>
        <dsp:cNvPr id="0" name=""/>
        <dsp:cNvSpPr/>
      </dsp:nvSpPr>
      <dsp:spPr>
        <a:xfrm>
          <a:off x="2210055" y="932900"/>
          <a:ext cx="440444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Non-Punitive</a:t>
          </a:r>
          <a:endParaRPr lang="en-US" sz="1800" kern="1200" dirty="0">
            <a:solidFill>
              <a:schemeClr val="bg2">
                <a:lumMod val="10000"/>
              </a:schemeClr>
            </a:solidFill>
          </a:endParaRPr>
        </a:p>
      </dsp:txBody>
      <dsp:txXfrm>
        <a:off x="2234954" y="957799"/>
        <a:ext cx="4354646" cy="460267"/>
      </dsp:txXfrm>
    </dsp:sp>
    <dsp:sp modelId="{5AA49DA3-EFE1-41D6-9A6B-EFE920CAD35C}">
      <dsp:nvSpPr>
        <dsp:cNvPr id="0" name=""/>
        <dsp:cNvSpPr/>
      </dsp:nvSpPr>
      <dsp:spPr>
        <a:xfrm>
          <a:off x="2200133" y="1506723"/>
          <a:ext cx="4424287"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Individualized </a:t>
          </a:r>
          <a:br>
            <a:rPr lang="en-US" sz="1800" kern="1200" dirty="0" smtClean="0">
              <a:solidFill>
                <a:schemeClr val="bg2">
                  <a:lumMod val="10000"/>
                </a:schemeClr>
              </a:solidFill>
            </a:rPr>
          </a:br>
          <a:r>
            <a:rPr lang="en-US" sz="1800" kern="1200" dirty="0" smtClean="0">
              <a:solidFill>
                <a:schemeClr val="bg2">
                  <a:lumMod val="10000"/>
                </a:schemeClr>
              </a:solidFill>
            </a:rPr>
            <a:t>(as appropriate and reasonably available)</a:t>
          </a:r>
          <a:endParaRPr lang="en-US" sz="1800" kern="1200" dirty="0">
            <a:solidFill>
              <a:schemeClr val="bg2">
                <a:lumMod val="10000"/>
              </a:schemeClr>
            </a:solidFill>
          </a:endParaRPr>
        </a:p>
      </dsp:txBody>
      <dsp:txXfrm>
        <a:off x="2225032" y="1531622"/>
        <a:ext cx="4374489" cy="460267"/>
      </dsp:txXfrm>
    </dsp:sp>
    <dsp:sp modelId="{6193609F-F9E8-4C0D-A0A4-B1CA17F8658B}">
      <dsp:nvSpPr>
        <dsp:cNvPr id="0" name=""/>
        <dsp:cNvSpPr/>
      </dsp:nvSpPr>
      <dsp:spPr>
        <a:xfrm>
          <a:off x="2239330" y="2080547"/>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Without fee </a:t>
          </a:r>
          <a:br>
            <a:rPr lang="en-US" sz="1800" kern="1200" dirty="0" smtClean="0">
              <a:solidFill>
                <a:schemeClr val="bg2">
                  <a:lumMod val="10000"/>
                </a:schemeClr>
              </a:solidFill>
            </a:rPr>
          </a:br>
          <a:r>
            <a:rPr lang="en-US" sz="1800" kern="1200" dirty="0" smtClean="0">
              <a:solidFill>
                <a:schemeClr val="bg2">
                  <a:lumMod val="10000"/>
                </a:schemeClr>
              </a:solidFill>
            </a:rPr>
            <a:t>(to complainant or respondent)</a:t>
          </a:r>
          <a:endParaRPr lang="en-US" sz="1800" kern="1200" dirty="0">
            <a:solidFill>
              <a:schemeClr val="bg2">
                <a:lumMod val="10000"/>
              </a:schemeClr>
            </a:solidFill>
          </a:endParaRPr>
        </a:p>
      </dsp:txBody>
      <dsp:txXfrm>
        <a:off x="2264229" y="2105446"/>
        <a:ext cx="4296096" cy="460267"/>
      </dsp:txXfrm>
    </dsp:sp>
    <dsp:sp modelId="{492F1367-F7EE-498E-971E-94DB2A949645}">
      <dsp:nvSpPr>
        <dsp:cNvPr id="0" name=""/>
        <dsp:cNvSpPr/>
      </dsp:nvSpPr>
      <dsp:spPr>
        <a:xfrm>
          <a:off x="2239330" y="2654370"/>
          <a:ext cx="4345894" cy="5100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lumMod val="10000"/>
                </a:schemeClr>
              </a:solidFill>
            </a:rPr>
            <a:t>Before or after filing of formal complaint or where no formal complaint is filed</a:t>
          </a:r>
          <a:endParaRPr lang="en-US" sz="1800" kern="1200" dirty="0">
            <a:solidFill>
              <a:schemeClr val="bg2">
                <a:lumMod val="10000"/>
              </a:schemeClr>
            </a:solidFill>
          </a:endParaRPr>
        </a:p>
      </dsp:txBody>
      <dsp:txXfrm>
        <a:off x="2264229" y="2679269"/>
        <a:ext cx="4296096" cy="460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9694A-45C6-43D8-A28C-3ED7403C9548}">
      <dsp:nvSpPr>
        <dsp:cNvPr id="0" name=""/>
        <dsp:cNvSpPr/>
      </dsp:nvSpPr>
      <dsp:spPr>
        <a:xfrm>
          <a:off x="1618718" y="494805"/>
          <a:ext cx="3925362" cy="3925362"/>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9EE76B-FEAF-438C-9047-A6B6C1989470}">
      <dsp:nvSpPr>
        <dsp:cNvPr id="0" name=""/>
        <dsp:cNvSpPr/>
      </dsp:nvSpPr>
      <dsp:spPr>
        <a:xfrm>
          <a:off x="1618718" y="494805"/>
          <a:ext cx="3925362" cy="3925362"/>
        </a:xfrm>
        <a:prstGeom prst="blockArc">
          <a:avLst>
            <a:gd name="adj1" fmla="val 10028571"/>
            <a:gd name="adj2" fmla="val 13114286"/>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E40CD-AF9F-40E7-B074-342C1B55517F}">
      <dsp:nvSpPr>
        <dsp:cNvPr id="0" name=""/>
        <dsp:cNvSpPr/>
      </dsp:nvSpPr>
      <dsp:spPr>
        <a:xfrm>
          <a:off x="1618718" y="494805"/>
          <a:ext cx="3925362" cy="3925362"/>
        </a:xfrm>
        <a:prstGeom prst="blockArc">
          <a:avLst>
            <a:gd name="adj1" fmla="val 6942857"/>
            <a:gd name="adj2" fmla="val 10028571"/>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6DFC3-CB35-417E-BF84-891ED601E49E}">
      <dsp:nvSpPr>
        <dsp:cNvPr id="0" name=""/>
        <dsp:cNvSpPr/>
      </dsp:nvSpPr>
      <dsp:spPr>
        <a:xfrm>
          <a:off x="1618718" y="494805"/>
          <a:ext cx="3925362" cy="3925362"/>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E80BE-00C7-419A-97E8-25956F1EFEAA}">
      <dsp:nvSpPr>
        <dsp:cNvPr id="0" name=""/>
        <dsp:cNvSpPr/>
      </dsp:nvSpPr>
      <dsp:spPr>
        <a:xfrm>
          <a:off x="1618718" y="494805"/>
          <a:ext cx="3925362" cy="3925362"/>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041685-159A-4B23-9334-882448308976}">
      <dsp:nvSpPr>
        <dsp:cNvPr id="0" name=""/>
        <dsp:cNvSpPr/>
      </dsp:nvSpPr>
      <dsp:spPr>
        <a:xfrm>
          <a:off x="1618718" y="494805"/>
          <a:ext cx="3925362" cy="3925362"/>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8FC7D0-CC0E-47F8-B3FE-A69D70E4FBAB}">
      <dsp:nvSpPr>
        <dsp:cNvPr id="0" name=""/>
        <dsp:cNvSpPr/>
      </dsp:nvSpPr>
      <dsp:spPr>
        <a:xfrm>
          <a:off x="1618718" y="494805"/>
          <a:ext cx="3925362" cy="3925362"/>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5D8F9-3F02-4DCF-82B0-4336736162AC}">
      <dsp:nvSpPr>
        <dsp:cNvPr id="0" name=""/>
        <dsp:cNvSpPr/>
      </dsp:nvSpPr>
      <dsp:spPr>
        <a:xfrm>
          <a:off x="2821576" y="1697663"/>
          <a:ext cx="1519646" cy="15196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Supportive Measures </a:t>
          </a:r>
          <a:r>
            <a:rPr lang="en-US" sz="1100" kern="1200" dirty="0" smtClean="0"/>
            <a:t>may include</a:t>
          </a:r>
        </a:p>
      </dsp:txBody>
      <dsp:txXfrm>
        <a:off x="3044123" y="1920210"/>
        <a:ext cx="1074552" cy="1074552"/>
      </dsp:txXfrm>
    </dsp:sp>
    <dsp:sp modelId="{A4DFDB49-BE76-40FE-B10F-6BA5799631A6}">
      <dsp:nvSpPr>
        <dsp:cNvPr id="0" name=""/>
        <dsp:cNvSpPr/>
      </dsp:nvSpPr>
      <dsp:spPr>
        <a:xfrm>
          <a:off x="3049523" y="1224"/>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Counseling</a:t>
          </a:r>
          <a:endParaRPr lang="en-US" sz="1200" kern="1200" dirty="0"/>
        </a:p>
      </dsp:txBody>
      <dsp:txXfrm>
        <a:off x="3205306" y="157007"/>
        <a:ext cx="752186" cy="752186"/>
      </dsp:txXfrm>
    </dsp:sp>
    <dsp:sp modelId="{9C7C9F6C-7B63-4DC7-96D9-8F23C14A2671}">
      <dsp:nvSpPr>
        <dsp:cNvPr id="0" name=""/>
        <dsp:cNvSpPr/>
      </dsp:nvSpPr>
      <dsp:spPr>
        <a:xfrm>
          <a:off x="4554069" y="725775"/>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Deadline extensions</a:t>
          </a:r>
          <a:endParaRPr lang="en-US" sz="1200" kern="1200" dirty="0"/>
        </a:p>
      </dsp:txBody>
      <dsp:txXfrm>
        <a:off x="4709852" y="881558"/>
        <a:ext cx="752186" cy="752186"/>
      </dsp:txXfrm>
    </dsp:sp>
    <dsp:sp modelId="{2D503B1B-388A-4B97-BC8A-BA2FACB4C63F}">
      <dsp:nvSpPr>
        <dsp:cNvPr id="0" name=""/>
        <dsp:cNvSpPr/>
      </dsp:nvSpPr>
      <dsp:spPr>
        <a:xfrm>
          <a:off x="4925661" y="2353826"/>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Course-related adjustments</a:t>
          </a:r>
          <a:endParaRPr lang="en-US" sz="1100" kern="1200" dirty="0"/>
        </a:p>
      </dsp:txBody>
      <dsp:txXfrm>
        <a:off x="5081444" y="2509609"/>
        <a:ext cx="752186" cy="752186"/>
      </dsp:txXfrm>
    </dsp:sp>
    <dsp:sp modelId="{5C32DBAD-6F71-4AD4-90EB-9448AC6EAD5B}">
      <dsp:nvSpPr>
        <dsp:cNvPr id="0" name=""/>
        <dsp:cNvSpPr/>
      </dsp:nvSpPr>
      <dsp:spPr>
        <a:xfrm>
          <a:off x="3884483" y="3659422"/>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Schedule Modifications (work or class)</a:t>
          </a:r>
          <a:endParaRPr lang="en-US" sz="1000" kern="1200" dirty="0"/>
        </a:p>
      </dsp:txBody>
      <dsp:txXfrm>
        <a:off x="4040266" y="3815205"/>
        <a:ext cx="752186" cy="752186"/>
      </dsp:txXfrm>
    </dsp:sp>
    <dsp:sp modelId="{54D3E521-CE62-4DB7-ACDE-E1B6F73BB6D6}">
      <dsp:nvSpPr>
        <dsp:cNvPr id="0" name=""/>
        <dsp:cNvSpPr/>
      </dsp:nvSpPr>
      <dsp:spPr>
        <a:xfrm>
          <a:off x="2214563" y="3659422"/>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Mutual restrictions on contact </a:t>
          </a:r>
          <a:r>
            <a:rPr lang="en-US" sz="1000" kern="1200" dirty="0" smtClean="0"/>
            <a:t>between parties</a:t>
          </a:r>
          <a:endParaRPr lang="en-US" sz="1000" kern="1200" dirty="0"/>
        </a:p>
      </dsp:txBody>
      <dsp:txXfrm>
        <a:off x="2370346" y="3815205"/>
        <a:ext cx="752186" cy="752186"/>
      </dsp:txXfrm>
    </dsp:sp>
    <dsp:sp modelId="{DCC7497E-A41B-4812-8C3E-F59227ACB47D}">
      <dsp:nvSpPr>
        <dsp:cNvPr id="0" name=""/>
        <dsp:cNvSpPr/>
      </dsp:nvSpPr>
      <dsp:spPr>
        <a:xfrm>
          <a:off x="1173385" y="2353826"/>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Increased security</a:t>
          </a:r>
          <a:endParaRPr lang="en-US" sz="1100" kern="1200" dirty="0"/>
        </a:p>
      </dsp:txBody>
      <dsp:txXfrm>
        <a:off x="1329168" y="2509609"/>
        <a:ext cx="752186" cy="752186"/>
      </dsp:txXfrm>
    </dsp:sp>
    <dsp:sp modelId="{8659565F-1AF0-4126-8BE0-44E572372B71}">
      <dsp:nvSpPr>
        <dsp:cNvPr id="0" name=""/>
        <dsp:cNvSpPr/>
      </dsp:nvSpPr>
      <dsp:spPr>
        <a:xfrm>
          <a:off x="1544977" y="725775"/>
          <a:ext cx="1063752" cy="1063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Increased monitoring</a:t>
          </a:r>
          <a:endParaRPr lang="en-US" sz="1100" kern="1200" dirty="0"/>
        </a:p>
      </dsp:txBody>
      <dsp:txXfrm>
        <a:off x="1700760" y="881558"/>
        <a:ext cx="752186" cy="75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0013E-6709-436E-9ED7-E690DE73A12C}">
      <dsp:nvSpPr>
        <dsp:cNvPr id="0" name=""/>
        <dsp:cNvSpPr/>
      </dsp:nvSpPr>
      <dsp:spPr>
        <a:xfrm>
          <a:off x="-5137814" y="-787031"/>
          <a:ext cx="6118429" cy="6118429"/>
        </a:xfrm>
        <a:prstGeom prst="blockArc">
          <a:avLst>
            <a:gd name="adj1" fmla="val 18900000"/>
            <a:gd name="adj2" fmla="val 2700000"/>
            <a:gd name="adj3" fmla="val 35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C17C7-6A1F-4FE2-B900-D1131760D0EE}">
      <dsp:nvSpPr>
        <dsp:cNvPr id="0" name=""/>
        <dsp:cNvSpPr/>
      </dsp:nvSpPr>
      <dsp:spPr>
        <a:xfrm>
          <a:off x="513452" y="349370"/>
          <a:ext cx="6710111" cy="6991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On school grounds</a:t>
          </a:r>
          <a:endParaRPr lang="en-US" sz="1600" kern="1200" dirty="0">
            <a:latin typeface="Book Antiqua" panose="02040602050305030304" pitchFamily="18" charset="0"/>
          </a:endParaRPr>
        </a:p>
      </dsp:txBody>
      <dsp:txXfrm>
        <a:off x="513452" y="349370"/>
        <a:ext cx="6710111" cy="699105"/>
      </dsp:txXfrm>
    </dsp:sp>
    <dsp:sp modelId="{E1034E92-4970-41A4-88B0-E40A9A308568}">
      <dsp:nvSpPr>
        <dsp:cNvPr id="0" name=""/>
        <dsp:cNvSpPr/>
      </dsp:nvSpPr>
      <dsp:spPr>
        <a:xfrm>
          <a:off x="76511" y="261982"/>
          <a:ext cx="873881" cy="8738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6E8F-851D-4ED7-AB13-579410AF8FBE}">
      <dsp:nvSpPr>
        <dsp:cNvPr id="0" name=""/>
        <dsp:cNvSpPr/>
      </dsp:nvSpPr>
      <dsp:spPr>
        <a:xfrm>
          <a:off x="914265" y="1398210"/>
          <a:ext cx="6309298" cy="6991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At a school-sponsored or school-related activity, whether on or off school grounds</a:t>
          </a:r>
          <a:endParaRPr lang="en-US" sz="1600" kern="1200" dirty="0">
            <a:latin typeface="Book Antiqua" panose="02040602050305030304" pitchFamily="18" charset="0"/>
          </a:endParaRPr>
        </a:p>
      </dsp:txBody>
      <dsp:txXfrm>
        <a:off x="914265" y="1398210"/>
        <a:ext cx="6309298" cy="699105"/>
      </dsp:txXfrm>
    </dsp:sp>
    <dsp:sp modelId="{9033E07D-A6A5-40B2-BA29-AAE00F24B4F0}">
      <dsp:nvSpPr>
        <dsp:cNvPr id="0" name=""/>
        <dsp:cNvSpPr/>
      </dsp:nvSpPr>
      <dsp:spPr>
        <a:xfrm>
          <a:off x="477324" y="1310822"/>
          <a:ext cx="873881" cy="8738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8847F-9E63-4438-9B14-3B0D988A9DA3}">
      <dsp:nvSpPr>
        <dsp:cNvPr id="0" name=""/>
        <dsp:cNvSpPr/>
      </dsp:nvSpPr>
      <dsp:spPr>
        <a:xfrm>
          <a:off x="914265" y="2447050"/>
          <a:ext cx="6309298" cy="6991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At a school bus stop or on a school bus or other vehicle owned, leased or used by district</a:t>
          </a:r>
          <a:endParaRPr lang="en-US" sz="1600" kern="1200" dirty="0">
            <a:latin typeface="Book Antiqua" panose="02040602050305030304" pitchFamily="18" charset="0"/>
          </a:endParaRPr>
        </a:p>
      </dsp:txBody>
      <dsp:txXfrm>
        <a:off x="914265" y="2447050"/>
        <a:ext cx="6309298" cy="699105"/>
      </dsp:txXfrm>
    </dsp:sp>
    <dsp:sp modelId="{D1A628CB-488E-4BAA-AA1D-28948C8CB3AF}">
      <dsp:nvSpPr>
        <dsp:cNvPr id="0" name=""/>
        <dsp:cNvSpPr/>
      </dsp:nvSpPr>
      <dsp:spPr>
        <a:xfrm>
          <a:off x="477324" y="2359662"/>
          <a:ext cx="873881" cy="87388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1E22C-E278-4D78-88C1-FC74DB5CFE26}">
      <dsp:nvSpPr>
        <dsp:cNvPr id="0" name=""/>
        <dsp:cNvSpPr/>
      </dsp:nvSpPr>
      <dsp:spPr>
        <a:xfrm>
          <a:off x="513452" y="3495890"/>
          <a:ext cx="6710111" cy="6991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Book Antiqua" panose="02040602050305030304" pitchFamily="18" charset="0"/>
            </a:rPr>
            <a:t>Through the use of an electronic device or mobile device owned, leased or used by local or regional Board of Education, AND</a:t>
          </a:r>
          <a:endParaRPr lang="en-US" sz="1600" kern="1200" dirty="0">
            <a:latin typeface="Book Antiqua" panose="02040602050305030304" pitchFamily="18" charset="0"/>
          </a:endParaRPr>
        </a:p>
      </dsp:txBody>
      <dsp:txXfrm>
        <a:off x="513452" y="3495890"/>
        <a:ext cx="6710111" cy="699105"/>
      </dsp:txXfrm>
    </dsp:sp>
    <dsp:sp modelId="{CF6BECDB-37CC-4F27-860B-788C11876425}">
      <dsp:nvSpPr>
        <dsp:cNvPr id="0" name=""/>
        <dsp:cNvSpPr/>
      </dsp:nvSpPr>
      <dsp:spPr>
        <a:xfrm>
          <a:off x="76511" y="3408502"/>
          <a:ext cx="873881" cy="8738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0013E-6709-436E-9ED7-E690DE73A12C}">
      <dsp:nvSpPr>
        <dsp:cNvPr id="0" name=""/>
        <dsp:cNvSpPr/>
      </dsp:nvSpPr>
      <dsp:spPr>
        <a:xfrm>
          <a:off x="-5137814" y="-787031"/>
          <a:ext cx="6118429" cy="6118429"/>
        </a:xfrm>
        <a:prstGeom prst="blockArc">
          <a:avLst>
            <a:gd name="adj1" fmla="val 18900000"/>
            <a:gd name="adj2" fmla="val 2700000"/>
            <a:gd name="adj3" fmla="val 35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C17C7-6A1F-4FE2-B900-D1131760D0EE}">
      <dsp:nvSpPr>
        <dsp:cNvPr id="0" name=""/>
        <dsp:cNvSpPr/>
      </dsp:nvSpPr>
      <dsp:spPr>
        <a:xfrm>
          <a:off x="513452" y="349370"/>
          <a:ext cx="6710111" cy="6991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Book Antiqua" panose="02040602050305030304" pitchFamily="18" charset="0"/>
            </a:rPr>
            <a:t>Outside of the school setting if</a:t>
          </a:r>
          <a:r>
            <a:rPr lang="en-US" sz="2000" kern="1200" dirty="0" smtClean="0">
              <a:latin typeface="Book Antiqua" panose="02040602050305030304" pitchFamily="18" charset="0"/>
            </a:rPr>
            <a:t> any of such bullying fulfills any of the following 3 characteristics:</a:t>
          </a:r>
          <a:endParaRPr lang="en-US" sz="2000" kern="1200" dirty="0">
            <a:latin typeface="Book Antiqua" panose="02040602050305030304" pitchFamily="18" charset="0"/>
          </a:endParaRPr>
        </a:p>
      </dsp:txBody>
      <dsp:txXfrm>
        <a:off x="513452" y="349370"/>
        <a:ext cx="6710111" cy="699105"/>
      </dsp:txXfrm>
    </dsp:sp>
    <dsp:sp modelId="{E1034E92-4970-41A4-88B0-E40A9A308568}">
      <dsp:nvSpPr>
        <dsp:cNvPr id="0" name=""/>
        <dsp:cNvSpPr/>
      </dsp:nvSpPr>
      <dsp:spPr>
        <a:xfrm>
          <a:off x="76511" y="261982"/>
          <a:ext cx="873881" cy="8738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6E8F-851D-4ED7-AB13-579410AF8FBE}">
      <dsp:nvSpPr>
        <dsp:cNvPr id="0" name=""/>
        <dsp:cNvSpPr/>
      </dsp:nvSpPr>
      <dsp:spPr>
        <a:xfrm>
          <a:off x="914265" y="1398210"/>
          <a:ext cx="6309298" cy="6991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Creates a hostile school environment for the victim</a:t>
          </a:r>
          <a:endParaRPr lang="en-US" sz="2000" kern="1200" dirty="0">
            <a:latin typeface="Book Antiqua" panose="02040602050305030304" pitchFamily="18" charset="0"/>
          </a:endParaRPr>
        </a:p>
      </dsp:txBody>
      <dsp:txXfrm>
        <a:off x="914265" y="1398210"/>
        <a:ext cx="6309298" cy="699105"/>
      </dsp:txXfrm>
    </dsp:sp>
    <dsp:sp modelId="{9033E07D-A6A5-40B2-BA29-AAE00F24B4F0}">
      <dsp:nvSpPr>
        <dsp:cNvPr id="0" name=""/>
        <dsp:cNvSpPr/>
      </dsp:nvSpPr>
      <dsp:spPr>
        <a:xfrm>
          <a:off x="477324" y="1310822"/>
          <a:ext cx="873881" cy="8738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8847F-9E63-4438-9B14-3B0D988A9DA3}">
      <dsp:nvSpPr>
        <dsp:cNvPr id="0" name=""/>
        <dsp:cNvSpPr/>
      </dsp:nvSpPr>
      <dsp:spPr>
        <a:xfrm>
          <a:off x="914265" y="2447050"/>
          <a:ext cx="6309298" cy="6991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Infringes on the rights of the victim at school OR</a:t>
          </a:r>
          <a:endParaRPr lang="en-US" sz="2000" kern="1200" dirty="0">
            <a:latin typeface="Book Antiqua" panose="02040602050305030304" pitchFamily="18" charset="0"/>
          </a:endParaRPr>
        </a:p>
      </dsp:txBody>
      <dsp:txXfrm>
        <a:off x="914265" y="2447050"/>
        <a:ext cx="6309298" cy="699105"/>
      </dsp:txXfrm>
    </dsp:sp>
    <dsp:sp modelId="{D1A628CB-488E-4BAA-AA1D-28948C8CB3AF}">
      <dsp:nvSpPr>
        <dsp:cNvPr id="0" name=""/>
        <dsp:cNvSpPr/>
      </dsp:nvSpPr>
      <dsp:spPr>
        <a:xfrm>
          <a:off x="477324" y="2359662"/>
          <a:ext cx="873881" cy="87388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4D2D5-6C2A-4F5D-B560-78AF6237527C}">
      <dsp:nvSpPr>
        <dsp:cNvPr id="0" name=""/>
        <dsp:cNvSpPr/>
      </dsp:nvSpPr>
      <dsp:spPr>
        <a:xfrm>
          <a:off x="513452" y="3495890"/>
          <a:ext cx="6710111" cy="6991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91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Book Antiqua" panose="02040602050305030304" pitchFamily="18" charset="0"/>
            </a:rPr>
            <a:t>Substantially disrupts the education process or the orderly operation of a school</a:t>
          </a:r>
          <a:endParaRPr lang="en-US" sz="2000" kern="1200" dirty="0">
            <a:latin typeface="Book Antiqua" panose="02040602050305030304" pitchFamily="18" charset="0"/>
          </a:endParaRPr>
        </a:p>
      </dsp:txBody>
      <dsp:txXfrm>
        <a:off x="513452" y="3495890"/>
        <a:ext cx="6710111" cy="699105"/>
      </dsp:txXfrm>
    </dsp:sp>
    <dsp:sp modelId="{D9B4E6AA-37A5-4768-95C9-F74C634AEFD4}">
      <dsp:nvSpPr>
        <dsp:cNvPr id="0" name=""/>
        <dsp:cNvSpPr/>
      </dsp:nvSpPr>
      <dsp:spPr>
        <a:xfrm>
          <a:off x="76511" y="3408502"/>
          <a:ext cx="873881" cy="87388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9A262A-0EFB-D04E-A893-6170C0A849C0}" type="datetimeFigureOut">
              <a:rPr lang="en-US" smtClean="0"/>
              <a:t>1/10/2022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7E13C9D-A328-694A-A64B-02353BF45597}" type="slidenum">
              <a:rPr lang="en-US" smtClean="0"/>
              <a:t>‹#›</a:t>
            </a:fld>
            <a:endParaRPr lang="en-US"/>
          </a:p>
        </p:txBody>
      </p:sp>
    </p:spTree>
    <p:extLst>
      <p:ext uri="{BB962C8B-B14F-4D97-AF65-F5344CB8AC3E}">
        <p14:creationId xmlns:p14="http://schemas.microsoft.com/office/powerpoint/2010/main" val="309694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cs typeface="Arial" charset="0"/>
              </a:defRPr>
            </a:lvl1pPr>
          </a:lstStyle>
          <a:p>
            <a:pPr>
              <a:defRPr/>
            </a:pPr>
            <a:fld id="{1529CD80-CF41-AB49-975B-64CEEA1C9F25}" type="datetimeFigureOut">
              <a:rPr lang="en-US"/>
              <a:pPr>
                <a:defRPr/>
              </a:pPr>
              <a:t>1/10/2022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cs typeface="Arial" charset="0"/>
              </a:defRPr>
            </a:lvl1pPr>
          </a:lstStyle>
          <a:p>
            <a:pPr>
              <a:defRPr/>
            </a:pPr>
            <a:fld id="{7E4CB141-7D59-2D49-9977-02CFA048FF08}" type="slidenum">
              <a:rPr lang="en-US"/>
              <a:pPr>
                <a:defRPr/>
              </a:pPr>
              <a:t>‹#›</a:t>
            </a:fld>
            <a:endParaRPr lang="en-US"/>
          </a:p>
        </p:txBody>
      </p:sp>
    </p:spTree>
    <p:extLst>
      <p:ext uri="{BB962C8B-B14F-4D97-AF65-F5344CB8AC3E}">
        <p14:creationId xmlns:p14="http://schemas.microsoft.com/office/powerpoint/2010/main" val="13838626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1</a:t>
            </a:fld>
            <a:endParaRPr lang="en-US"/>
          </a:p>
        </p:txBody>
      </p:sp>
    </p:spTree>
    <p:extLst>
      <p:ext uri="{BB962C8B-B14F-4D97-AF65-F5344CB8AC3E}">
        <p14:creationId xmlns:p14="http://schemas.microsoft.com/office/powerpoint/2010/main" val="249471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40682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38234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00185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66055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93540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44337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80453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517737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20</a:t>
            </a:fld>
            <a:endParaRPr lang="en-US"/>
          </a:p>
        </p:txBody>
      </p:sp>
    </p:spTree>
    <p:extLst>
      <p:ext uri="{BB962C8B-B14F-4D97-AF65-F5344CB8AC3E}">
        <p14:creationId xmlns:p14="http://schemas.microsoft.com/office/powerpoint/2010/main" val="33411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60577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95039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8323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23</a:t>
            </a:fld>
            <a:endParaRPr lang="en-US"/>
          </a:p>
        </p:txBody>
      </p:sp>
    </p:spTree>
    <p:extLst>
      <p:ext uri="{BB962C8B-B14F-4D97-AF65-F5344CB8AC3E}">
        <p14:creationId xmlns:p14="http://schemas.microsoft.com/office/powerpoint/2010/main" val="275891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24</a:t>
            </a:fld>
            <a:endParaRPr lang="en-US"/>
          </a:p>
        </p:txBody>
      </p:sp>
    </p:spTree>
    <p:extLst>
      <p:ext uri="{BB962C8B-B14F-4D97-AF65-F5344CB8AC3E}">
        <p14:creationId xmlns:p14="http://schemas.microsoft.com/office/powerpoint/2010/main" val="18421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25</a:t>
            </a:fld>
            <a:endParaRPr lang="en-US"/>
          </a:p>
        </p:txBody>
      </p:sp>
    </p:spTree>
    <p:extLst>
      <p:ext uri="{BB962C8B-B14F-4D97-AF65-F5344CB8AC3E}">
        <p14:creationId xmlns:p14="http://schemas.microsoft.com/office/powerpoint/2010/main" val="3706662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27</a:t>
            </a:fld>
            <a:endParaRPr lang="en-US" sz="1200">
              <a:cs typeface="Arial" charset="0"/>
            </a:endParaRPr>
          </a:p>
        </p:txBody>
      </p:sp>
    </p:spTree>
    <p:extLst>
      <p:ext uri="{BB962C8B-B14F-4D97-AF65-F5344CB8AC3E}">
        <p14:creationId xmlns:p14="http://schemas.microsoft.com/office/powerpoint/2010/main" val="3134896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28</a:t>
            </a:fld>
            <a:endParaRPr lang="en-US" sz="1200">
              <a:cs typeface="Arial" charset="0"/>
            </a:endParaRPr>
          </a:p>
        </p:txBody>
      </p:sp>
    </p:spTree>
    <p:extLst>
      <p:ext uri="{BB962C8B-B14F-4D97-AF65-F5344CB8AC3E}">
        <p14:creationId xmlns:p14="http://schemas.microsoft.com/office/powerpoint/2010/main" val="323505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29</a:t>
            </a:fld>
            <a:endParaRPr lang="en-US" sz="1200">
              <a:cs typeface="Arial" charset="0"/>
            </a:endParaRPr>
          </a:p>
        </p:txBody>
      </p:sp>
    </p:spTree>
    <p:extLst>
      <p:ext uri="{BB962C8B-B14F-4D97-AF65-F5344CB8AC3E}">
        <p14:creationId xmlns:p14="http://schemas.microsoft.com/office/powerpoint/2010/main" val="123831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30</a:t>
            </a:fld>
            <a:endParaRPr lang="en-US" sz="1200">
              <a:cs typeface="Arial" charset="0"/>
            </a:endParaRPr>
          </a:p>
        </p:txBody>
      </p:sp>
    </p:spTree>
    <p:extLst>
      <p:ext uri="{BB962C8B-B14F-4D97-AF65-F5344CB8AC3E}">
        <p14:creationId xmlns:p14="http://schemas.microsoft.com/office/powerpoint/2010/main" val="3948256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8255" indent="-291636" eaLnBrk="0" hangingPunct="0">
              <a:defRPr sz="2400">
                <a:solidFill>
                  <a:schemeClr val="tx1"/>
                </a:solidFill>
                <a:latin typeface="Calibri" charset="0"/>
                <a:ea typeface="ＭＳ Ｐゴシック" charset="0"/>
              </a:defRPr>
            </a:lvl2pPr>
            <a:lvl3pPr marL="1166546" indent="-233309" eaLnBrk="0" hangingPunct="0">
              <a:defRPr sz="2400">
                <a:solidFill>
                  <a:schemeClr val="tx1"/>
                </a:solidFill>
                <a:latin typeface="Calibri" charset="0"/>
                <a:ea typeface="ＭＳ Ｐゴシック" charset="0"/>
              </a:defRPr>
            </a:lvl3pPr>
            <a:lvl4pPr marL="1633164" indent="-233309" eaLnBrk="0" hangingPunct="0">
              <a:defRPr sz="2400">
                <a:solidFill>
                  <a:schemeClr val="tx1"/>
                </a:solidFill>
                <a:latin typeface="Calibri" charset="0"/>
                <a:ea typeface="ＭＳ Ｐゴシック" charset="0"/>
              </a:defRPr>
            </a:lvl4pPr>
            <a:lvl5pPr marL="2099782" indent="-233309" eaLnBrk="0" hangingPunct="0">
              <a:defRPr sz="2400">
                <a:solidFill>
                  <a:schemeClr val="tx1"/>
                </a:solidFill>
                <a:latin typeface="Calibri" charset="0"/>
                <a:ea typeface="ＭＳ Ｐゴシック" charset="0"/>
              </a:defRPr>
            </a:lvl5pPr>
            <a:lvl6pPr marL="2566401" indent="-233309" eaLnBrk="0" fontAlgn="base" hangingPunct="0">
              <a:spcBef>
                <a:spcPct val="0"/>
              </a:spcBef>
              <a:spcAft>
                <a:spcPct val="0"/>
              </a:spcAft>
              <a:defRPr sz="2400">
                <a:solidFill>
                  <a:schemeClr val="tx1"/>
                </a:solidFill>
                <a:latin typeface="Calibri" charset="0"/>
                <a:ea typeface="ＭＳ Ｐゴシック" charset="0"/>
              </a:defRPr>
            </a:lvl6pPr>
            <a:lvl7pPr marL="3033019" indent="-233309" eaLnBrk="0" fontAlgn="base" hangingPunct="0">
              <a:spcBef>
                <a:spcPct val="0"/>
              </a:spcBef>
              <a:spcAft>
                <a:spcPct val="0"/>
              </a:spcAft>
              <a:defRPr sz="2400">
                <a:solidFill>
                  <a:schemeClr val="tx1"/>
                </a:solidFill>
                <a:latin typeface="Calibri" charset="0"/>
                <a:ea typeface="ＭＳ Ｐゴシック" charset="0"/>
              </a:defRPr>
            </a:lvl7pPr>
            <a:lvl8pPr marL="3499637" indent="-233309" eaLnBrk="0" fontAlgn="base" hangingPunct="0">
              <a:spcBef>
                <a:spcPct val="0"/>
              </a:spcBef>
              <a:spcAft>
                <a:spcPct val="0"/>
              </a:spcAft>
              <a:defRPr sz="2400">
                <a:solidFill>
                  <a:schemeClr val="tx1"/>
                </a:solidFill>
                <a:latin typeface="Calibri" charset="0"/>
                <a:ea typeface="ＭＳ Ｐゴシック" charset="0"/>
              </a:defRPr>
            </a:lvl8pPr>
            <a:lvl9pPr marL="3966256" indent="-233309"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31</a:t>
            </a:fld>
            <a:endParaRPr lang="en-US" sz="1200">
              <a:cs typeface="Arial" charset="0"/>
            </a:endParaRPr>
          </a:p>
        </p:txBody>
      </p:sp>
    </p:spTree>
    <p:extLst>
      <p:ext uri="{BB962C8B-B14F-4D97-AF65-F5344CB8AC3E}">
        <p14:creationId xmlns:p14="http://schemas.microsoft.com/office/powerpoint/2010/main" val="241313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32</a:t>
            </a:fld>
            <a:endParaRPr lang="en-US"/>
          </a:p>
        </p:txBody>
      </p:sp>
    </p:spTree>
    <p:extLst>
      <p:ext uri="{BB962C8B-B14F-4D97-AF65-F5344CB8AC3E}">
        <p14:creationId xmlns:p14="http://schemas.microsoft.com/office/powerpoint/2010/main" val="429322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141377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B280F-5396-104D-9FF4-4554383418DC}" type="slidenum">
              <a:rPr lang="en-US" smtClean="0"/>
              <a:t>33</a:t>
            </a:fld>
            <a:endParaRPr lang="en-US" dirty="0"/>
          </a:p>
        </p:txBody>
      </p:sp>
    </p:spTree>
    <p:extLst>
      <p:ext uri="{BB962C8B-B14F-4D97-AF65-F5344CB8AC3E}">
        <p14:creationId xmlns:p14="http://schemas.microsoft.com/office/powerpoint/2010/main" val="116539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 don’t know if meets</a:t>
            </a:r>
            <a:r>
              <a:rPr lang="en-US" baseline="0" dirty="0" smtClean="0"/>
              <a:t> the standard without investigating!</a:t>
            </a:r>
            <a:endParaRPr lang="en-US" dirty="0"/>
          </a:p>
        </p:txBody>
      </p:sp>
      <p:sp>
        <p:nvSpPr>
          <p:cNvPr id="4" name="Slide Number Placeholder 3"/>
          <p:cNvSpPr>
            <a:spLocks noGrp="1"/>
          </p:cNvSpPr>
          <p:nvPr>
            <p:ph type="sldNum" sz="quarter" idx="10"/>
          </p:nvPr>
        </p:nvSpPr>
        <p:spPr/>
        <p:txBody>
          <a:bodyPr/>
          <a:lstStyle/>
          <a:p>
            <a:fld id="{8CCB280F-5396-104D-9FF4-4554383418DC}" type="slidenum">
              <a:rPr lang="en-US" smtClean="0"/>
              <a:t>40</a:t>
            </a:fld>
            <a:endParaRPr lang="en-US" dirty="0"/>
          </a:p>
        </p:txBody>
      </p:sp>
    </p:spTree>
    <p:extLst>
      <p:ext uri="{BB962C8B-B14F-4D97-AF65-F5344CB8AC3E}">
        <p14:creationId xmlns:p14="http://schemas.microsoft.com/office/powerpoint/2010/main" val="3562308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43</a:t>
            </a:fld>
            <a:endParaRPr lang="en-US"/>
          </a:p>
        </p:txBody>
      </p:sp>
    </p:spTree>
    <p:extLst>
      <p:ext uri="{BB962C8B-B14F-4D97-AF65-F5344CB8AC3E}">
        <p14:creationId xmlns:p14="http://schemas.microsoft.com/office/powerpoint/2010/main" val="148383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10832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a:t>
            </a:fld>
            <a:endParaRPr lang="en-US"/>
          </a:p>
        </p:txBody>
      </p:sp>
    </p:spTree>
    <p:extLst>
      <p:ext uri="{BB962C8B-B14F-4D97-AF65-F5344CB8AC3E}">
        <p14:creationId xmlns:p14="http://schemas.microsoft.com/office/powerpoint/2010/main" val="394749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a:t>
            </a:fld>
            <a:endParaRPr lang="en-US"/>
          </a:p>
        </p:txBody>
      </p:sp>
    </p:spTree>
    <p:extLst>
      <p:ext uri="{BB962C8B-B14F-4D97-AF65-F5344CB8AC3E}">
        <p14:creationId xmlns:p14="http://schemas.microsoft.com/office/powerpoint/2010/main" val="406401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04708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0248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CB141-7D59-2D49-9977-02CFA048FF0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71999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tschoollaw.com/"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werPointSchoolLawCover1.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070100"/>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glogoblu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762000"/>
            <a:ext cx="2778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495800" y="5029200"/>
            <a:ext cx="4495800" cy="11430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4495800" y="2206626"/>
            <a:ext cx="4495800" cy="2365374"/>
          </a:xfrm>
        </p:spPr>
        <p:txBody>
          <a:bodyPr/>
          <a:lstStyle>
            <a:lvl1pPr algn="l">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866A30C4-7416-5C4A-8EEA-42CCB7A12653}" type="slidenum">
              <a:rPr lang="en-US"/>
              <a:pPr>
                <a:defRPr/>
              </a:pPr>
              <a:t>‹#›</a:t>
            </a:fld>
            <a:endParaRPr lang="en-US"/>
          </a:p>
        </p:txBody>
      </p:sp>
      <p:sp>
        <p:nvSpPr>
          <p:cNvPr id="7" name="Date Placeholder 3"/>
          <p:cNvSpPr>
            <a:spLocks noGrp="1"/>
          </p:cNvSpPr>
          <p:nvPr>
            <p:ph type="dt" sz="half" idx="2"/>
          </p:nvPr>
        </p:nvSpPr>
        <p:spPr>
          <a:xfrm>
            <a:off x="7620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B7C1C1"/>
                </a:solidFill>
                <a:cs typeface="Arial" charset="0"/>
              </a:defRPr>
            </a:lvl1pPr>
          </a:lstStyle>
          <a:p>
            <a:pPr>
              <a:defRPr/>
            </a:pPr>
            <a:r>
              <a:rPr lang="en-US" dirty="0"/>
              <a:t>© Shipman &amp; Goodwin LLP 2017</a:t>
            </a:r>
          </a:p>
        </p:txBody>
      </p:sp>
    </p:spTree>
    <p:extLst>
      <p:ext uri="{BB962C8B-B14F-4D97-AF65-F5344CB8AC3E}">
        <p14:creationId xmlns:p14="http://schemas.microsoft.com/office/powerpoint/2010/main" val="2061021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43516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0972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 Shipman &amp; Goodwin LLP 2017</a:t>
            </a:r>
            <a:endParaRPr lang="en-US" dirty="0"/>
          </a:p>
        </p:txBody>
      </p:sp>
      <p:sp>
        <p:nvSpPr>
          <p:cNvPr id="5" name="Footer Placeholder 4"/>
          <p:cNvSpPr>
            <a:spLocks noGrp="1"/>
          </p:cNvSpPr>
          <p:nvPr>
            <p:ph type="ftr" sz="quarter" idx="11"/>
          </p:nvPr>
        </p:nvSpPr>
        <p:spPr/>
        <p:txBody>
          <a:bodyPr/>
          <a:lstStyle/>
          <a:p>
            <a:pPr>
              <a:defRPr/>
            </a:pPr>
            <a:r>
              <a:rPr lang="en-US"/>
              <a:t>www.shipmangoodwin.com</a:t>
            </a:r>
            <a:endParaRPr lang="en-US" dirty="0"/>
          </a:p>
        </p:txBody>
      </p:sp>
      <p:sp>
        <p:nvSpPr>
          <p:cNvPr id="6" name="Slide Number Placeholder 5"/>
          <p:cNvSpPr>
            <a:spLocks noGrp="1"/>
          </p:cNvSpPr>
          <p:nvPr>
            <p:ph type="sldNum" sz="quarter" idx="12"/>
          </p:nvPr>
        </p:nvSpPr>
        <p:spPr/>
        <p:txBody>
          <a:body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5710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6D1C3-533C-4E4D-9739-926C6824BD67}"/>
              </a:ext>
            </a:extLst>
          </p:cNvPr>
          <p:cNvSpPr/>
          <p:nvPr userDrawn="1"/>
        </p:nvSpPr>
        <p:spPr>
          <a:xfrm>
            <a:off x="6818651" y="6100998"/>
            <a:ext cx="1736986" cy="56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AFAC04E-078F-1E4E-9902-CA92C564F051}"/>
              </a:ext>
            </a:extLst>
          </p:cNvPr>
          <p:cNvSpPr>
            <a:spLocks noGrp="1"/>
          </p:cNvSpPr>
          <p:nvPr>
            <p:ph type="subTitle" idx="1" hasCustomPrompt="1"/>
          </p:nvPr>
        </p:nvSpPr>
        <p:spPr>
          <a:xfrm>
            <a:off x="331278" y="5108848"/>
            <a:ext cx="8386519" cy="1655762"/>
          </a:xfrm>
        </p:spPr>
        <p:txBody>
          <a:bodyPr>
            <a:normAutofit/>
          </a:bodyPr>
          <a:lstStyle>
            <a:lvl1pPr marL="0" indent="0" algn="l">
              <a:buNone/>
              <a:defRPr sz="1500" b="0" i="0">
                <a:solidFill>
                  <a:schemeClr val="bg1"/>
                </a:solidFill>
                <a:latin typeface="Book Antiqua" panose="0204060205030503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a:t>
            </a:r>
            <a:r>
              <a:rPr lang="en-US" dirty="0" err="1"/>
              <a:t>xxxxxxxxxx</a:t>
            </a:r>
            <a:endParaRPr lang="en-US" dirty="0"/>
          </a:p>
        </p:txBody>
      </p:sp>
      <p:sp>
        <p:nvSpPr>
          <p:cNvPr id="2" name="Title 1">
            <a:extLst>
              <a:ext uri="{FF2B5EF4-FFF2-40B4-BE49-F238E27FC236}">
                <a16:creationId xmlns:a16="http://schemas.microsoft.com/office/drawing/2014/main" id="{7A6477DA-B081-294D-A0B2-E94C053D4D8A}"/>
              </a:ext>
            </a:extLst>
          </p:cNvPr>
          <p:cNvSpPr>
            <a:spLocks noGrp="1"/>
          </p:cNvSpPr>
          <p:nvPr>
            <p:ph type="ctrTitle" hasCustomPrompt="1"/>
          </p:nvPr>
        </p:nvSpPr>
        <p:spPr>
          <a:xfrm>
            <a:off x="331277" y="2693691"/>
            <a:ext cx="8386520" cy="2387600"/>
          </a:xfrm>
        </p:spPr>
        <p:txBody>
          <a:bodyPr anchor="b">
            <a:normAutofit/>
          </a:bodyPr>
          <a:lstStyle>
            <a:lvl1pPr algn="l">
              <a:defRPr sz="2700" b="1" i="0">
                <a:solidFill>
                  <a:schemeClr val="bg1"/>
                </a:solidFill>
                <a:latin typeface="Book Antiqua" panose="02040602050305030304" pitchFamily="18" charset="0"/>
              </a:defRPr>
            </a:lvl1pPr>
          </a:lstStyle>
          <a:p>
            <a:r>
              <a:rPr lang="en-US" dirty="0"/>
              <a:t>Part 1: Title Here</a:t>
            </a:r>
          </a:p>
        </p:txBody>
      </p:sp>
      <p:sp>
        <p:nvSpPr>
          <p:cNvPr id="6" name="Slide Number Placeholder 5">
            <a:extLst>
              <a:ext uri="{FF2B5EF4-FFF2-40B4-BE49-F238E27FC236}">
                <a16:creationId xmlns:a16="http://schemas.microsoft.com/office/drawing/2014/main" id="{8122E645-26EF-9446-A9F4-B8A42D9BCEA9}"/>
              </a:ext>
            </a:extLst>
          </p:cNvPr>
          <p:cNvSpPr>
            <a:spLocks noGrp="1"/>
          </p:cNvSpPr>
          <p:nvPr>
            <p:ph type="sldNum" sz="quarter" idx="12"/>
          </p:nvPr>
        </p:nvSpPr>
        <p:spPr>
          <a:xfrm>
            <a:off x="331277" y="6225545"/>
            <a:ext cx="2057400" cy="365125"/>
          </a:xfrm>
          <a:prstGeom prst="rect">
            <a:avLst/>
          </a:prstGeom>
        </p:spPr>
        <p:txBody>
          <a:bodyPr/>
          <a:lstStyle>
            <a:lvl1pPr algn="l">
              <a:defRPr>
                <a:solidFill>
                  <a:schemeClr val="tx1"/>
                </a:solidFill>
              </a:defRPr>
            </a:lvl1pPr>
          </a:lstStyle>
          <a:p>
            <a:fld id="{E6C0C164-648A-654B-87AA-0915A2DD7517}" type="slidenum">
              <a:rPr lang="en-US" smtClean="0"/>
              <a:pPr/>
              <a:t>‹#›</a:t>
            </a:fld>
            <a:endParaRPr lang="en-US" dirty="0"/>
          </a:p>
        </p:txBody>
      </p:sp>
      <p:pic>
        <p:nvPicPr>
          <p:cNvPr id="7" name="Picture 6">
            <a:extLst>
              <a:ext uri="{FF2B5EF4-FFF2-40B4-BE49-F238E27FC236}">
                <a16:creationId xmlns:a16="http://schemas.microsoft.com/office/drawing/2014/main" id="{4F9DF4E5-B8DC-884E-8210-ED92AADCF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051" y="476250"/>
            <a:ext cx="2783186" cy="802360"/>
          </a:xfrm>
          <a:prstGeom prst="rect">
            <a:avLst/>
          </a:prstGeom>
        </p:spPr>
      </p:pic>
      <p:sp>
        <p:nvSpPr>
          <p:cNvPr id="8" name="TextBox 7">
            <a:extLst>
              <a:ext uri="{FF2B5EF4-FFF2-40B4-BE49-F238E27FC236}">
                <a16:creationId xmlns:a16="http://schemas.microsoft.com/office/drawing/2014/main" id="{C7DE3051-845B-0848-9770-E5BE9649C25A}"/>
              </a:ext>
            </a:extLst>
          </p:cNvPr>
          <p:cNvSpPr txBox="1"/>
          <p:nvPr userDrawn="1"/>
        </p:nvSpPr>
        <p:spPr>
          <a:xfrm>
            <a:off x="4572000" y="6408107"/>
            <a:ext cx="3475494" cy="219291"/>
          </a:xfrm>
          <a:prstGeom prst="rect">
            <a:avLst/>
          </a:prstGeom>
          <a:noFill/>
        </p:spPr>
        <p:txBody>
          <a:bodyPr wrap="square" rtlCol="0">
            <a:spAutoFit/>
          </a:bodyPr>
          <a:lstStyle/>
          <a:p>
            <a:pPr algn="ctr"/>
            <a:r>
              <a:rPr lang="en-US" sz="825" dirty="0">
                <a:solidFill>
                  <a:schemeClr val="bg1"/>
                </a:solidFill>
              </a:rPr>
              <a:t>Connecticut  |  New York  |  Washington, DC  |  www.shipmangoodwin.com</a:t>
            </a:r>
          </a:p>
        </p:txBody>
      </p:sp>
      <p:sp>
        <p:nvSpPr>
          <p:cNvPr id="12" name="TextBox 11">
            <a:extLst>
              <a:ext uri="{FF2B5EF4-FFF2-40B4-BE49-F238E27FC236}">
                <a16:creationId xmlns:a16="http://schemas.microsoft.com/office/drawing/2014/main" id="{8536EAF3-6282-1940-B493-CAE5F5BED465}"/>
              </a:ext>
            </a:extLst>
          </p:cNvPr>
          <p:cNvSpPr txBox="1"/>
          <p:nvPr userDrawn="1"/>
        </p:nvSpPr>
        <p:spPr>
          <a:xfrm>
            <a:off x="331277" y="6431032"/>
            <a:ext cx="3682746"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825" dirty="0">
                <a:solidFill>
                  <a:schemeClr val="bg1"/>
                </a:solidFill>
              </a:rPr>
              <a:t>© Shipman &amp; Goodwin LLP 2021. All rights reserved.</a:t>
            </a:r>
          </a:p>
          <a:p>
            <a:endParaRPr lang="en-US" sz="825" dirty="0"/>
          </a:p>
        </p:txBody>
      </p:sp>
    </p:spTree>
    <p:extLst>
      <p:ext uri="{BB962C8B-B14F-4D97-AF65-F5344CB8AC3E}">
        <p14:creationId xmlns:p14="http://schemas.microsoft.com/office/powerpoint/2010/main" val="220432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6224-2BCC-6146-8488-E4B3F8263028}"/>
              </a:ext>
            </a:extLst>
          </p:cNvPr>
          <p:cNvSpPr>
            <a:spLocks noGrp="1"/>
          </p:cNvSpPr>
          <p:nvPr>
            <p:ph type="title"/>
          </p:nvPr>
        </p:nvSpPr>
        <p:spPr>
          <a:xfrm>
            <a:off x="331278" y="179145"/>
            <a:ext cx="8515543" cy="140778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4FD2F56-A1E1-384E-8F21-9D21F3844919}"/>
              </a:ext>
            </a:extLst>
          </p:cNvPr>
          <p:cNvSpPr>
            <a:spLocks noGrp="1"/>
          </p:cNvSpPr>
          <p:nvPr>
            <p:ph idx="1"/>
          </p:nvPr>
        </p:nvSpPr>
        <p:spPr>
          <a:xfrm>
            <a:off x="331278" y="1717738"/>
            <a:ext cx="8515543" cy="4459225"/>
          </a:xfrm>
        </p:spPr>
        <p:txBody>
          <a:bodyPr>
            <a:normAutofit/>
          </a:bodyPr>
          <a:lstStyle>
            <a:lvl1pPr>
              <a:lnSpc>
                <a:spcPct val="100000"/>
              </a:lnSpc>
              <a:spcBef>
                <a:spcPts val="450"/>
              </a:spcBef>
              <a:spcAft>
                <a:spcPts val="450"/>
              </a:spcAft>
              <a:defRPr sz="2100"/>
            </a:lvl1pPr>
            <a:lvl2pPr>
              <a:lnSpc>
                <a:spcPct val="100000"/>
              </a:lnSpc>
              <a:spcBef>
                <a:spcPts val="450"/>
              </a:spcBef>
              <a:spcAft>
                <a:spcPts val="450"/>
              </a:spcAft>
              <a:defRPr sz="1800"/>
            </a:lvl2pPr>
            <a:lvl3pPr>
              <a:lnSpc>
                <a:spcPct val="100000"/>
              </a:lnSpc>
              <a:spcBef>
                <a:spcPts val="450"/>
              </a:spcBef>
              <a:spcAft>
                <a:spcPts val="450"/>
              </a:spcAft>
              <a:defRPr sz="1650"/>
            </a:lvl3pPr>
            <a:lvl4pPr>
              <a:lnSpc>
                <a:spcPct val="100000"/>
              </a:lnSpc>
              <a:spcBef>
                <a:spcPts val="450"/>
              </a:spcBef>
              <a:spcAft>
                <a:spcPts val="450"/>
              </a:spcAft>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4" name="Date Placeholder 3">
            <a:extLst>
              <a:ext uri="{FF2B5EF4-FFF2-40B4-BE49-F238E27FC236}">
                <a16:creationId xmlns:a16="http://schemas.microsoft.com/office/drawing/2014/main" id="{7600C6F2-F144-084B-8F9D-421839BC46F1}"/>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9425688E-4750-9747-A8A0-02118A50F92C}"/>
              </a:ext>
            </a:extLst>
          </p:cNvPr>
          <p:cNvSpPr>
            <a:spLocks noGrp="1"/>
          </p:cNvSpPr>
          <p:nvPr>
            <p:ph type="ftr" sz="quarter" idx="11"/>
          </p:nvPr>
        </p:nvSpPr>
        <p:spPr>
          <a:xfrm>
            <a:off x="2880263" y="6225545"/>
            <a:ext cx="3086100" cy="365125"/>
          </a:xfrm>
          <a:prstGeom prst="rect">
            <a:avLst/>
          </a:prstGeom>
        </p:spPr>
        <p:txBody>
          <a:bodyPr/>
          <a:lstStyle/>
          <a:p>
            <a:r>
              <a:rPr lang="en-US" altLang="en-US" dirty="0">
                <a:solidFill>
                  <a:schemeClr val="tx1"/>
                </a:solidFill>
              </a:rPr>
              <a:t>© Shipman &amp; Goodwin LLP 2021. All rights reserved.</a:t>
            </a:r>
          </a:p>
        </p:txBody>
      </p:sp>
      <p:sp>
        <p:nvSpPr>
          <p:cNvPr id="6" name="Slide Number Placeholder 5">
            <a:extLst>
              <a:ext uri="{FF2B5EF4-FFF2-40B4-BE49-F238E27FC236}">
                <a16:creationId xmlns:a16="http://schemas.microsoft.com/office/drawing/2014/main" id="{0DFB3A46-1AB9-A749-9E2A-F71005CC7CA6}"/>
              </a:ext>
            </a:extLst>
          </p:cNvPr>
          <p:cNvSpPr>
            <a:spLocks noGrp="1"/>
          </p:cNvSpPr>
          <p:nvPr>
            <p:ph type="sldNum" sz="quarter" idx="12"/>
          </p:nvPr>
        </p:nvSpPr>
        <p:spPr>
          <a:xfrm>
            <a:off x="326898" y="6225545"/>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51131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897A-4417-EF4D-821B-3069E5A7E7E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E7C0EF5-700D-064B-94D8-54226778A5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B34CFF-0126-C842-B092-B3B1DD6A70B0}"/>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E6B454D-CC75-254C-AA37-BA34FFCA383E}"/>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Slide Number Placeholder 5">
            <a:extLst>
              <a:ext uri="{FF2B5EF4-FFF2-40B4-BE49-F238E27FC236}">
                <a16:creationId xmlns:a16="http://schemas.microsoft.com/office/drawing/2014/main" id="{AC89028A-0AB0-DD4D-88DD-DC1215D5F695}"/>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65052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8D2D-033F-5E4A-A40D-24B2A1DF69F9}"/>
              </a:ext>
            </a:extLst>
          </p:cNvPr>
          <p:cNvSpPr>
            <a:spLocks noGrp="1"/>
          </p:cNvSpPr>
          <p:nvPr>
            <p:ph type="title"/>
          </p:nvPr>
        </p:nvSpPr>
        <p:spPr>
          <a:xfrm>
            <a:off x="219076" y="1118946"/>
            <a:ext cx="8728710" cy="1325563"/>
          </a:xfrm>
        </p:spPr>
        <p:txBody>
          <a:bodyPr>
            <a:normAutofit/>
          </a:bodyPr>
          <a:lstStyle>
            <a:lvl1pPr algn="ctr">
              <a:defRPr sz="2700"/>
            </a:lvl1pPr>
          </a:lstStyle>
          <a:p>
            <a:r>
              <a:rPr lang="en-US" dirty="0"/>
              <a:t>Click to edit Master title style</a:t>
            </a:r>
          </a:p>
        </p:txBody>
      </p:sp>
      <p:sp>
        <p:nvSpPr>
          <p:cNvPr id="5" name="Date Placeholder 4">
            <a:extLst>
              <a:ext uri="{FF2B5EF4-FFF2-40B4-BE49-F238E27FC236}">
                <a16:creationId xmlns:a16="http://schemas.microsoft.com/office/drawing/2014/main" id="{B229843D-7172-2849-8600-E792E8C0583E}"/>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2E99132-75F5-C44C-8420-42911D49DAED}"/>
              </a:ext>
            </a:extLst>
          </p:cNvPr>
          <p:cNvSpPr>
            <a:spLocks noGrp="1"/>
          </p:cNvSpPr>
          <p:nvPr>
            <p:ph type="ftr" sz="quarter" idx="11"/>
          </p:nvPr>
        </p:nvSpPr>
        <p:spPr>
          <a:xfrm>
            <a:off x="3028950" y="6225545"/>
            <a:ext cx="3086100" cy="365125"/>
          </a:xfrm>
          <a:prstGeom prst="rect">
            <a:avLst/>
          </a:prstGeom>
        </p:spPr>
        <p:txBody>
          <a:bodyPr/>
          <a:lstStyle>
            <a:lvl1pPr>
              <a:defRPr>
                <a:solidFill>
                  <a:schemeClr val="bg1"/>
                </a:solidFill>
              </a:defRPr>
            </a:lvl1p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2C894D0C-50F9-4442-A656-C049782BDA87}"/>
              </a:ext>
            </a:extLst>
          </p:cNvPr>
          <p:cNvSpPr>
            <a:spLocks noGrp="1"/>
          </p:cNvSpPr>
          <p:nvPr>
            <p:ph type="sldNum" sz="quarter" idx="12"/>
          </p:nvPr>
        </p:nvSpPr>
        <p:spPr>
          <a:xfrm>
            <a:off x="628650" y="6356351"/>
            <a:ext cx="2057400" cy="365125"/>
          </a:xfrm>
          <a:prstGeom prst="rect">
            <a:avLst/>
          </a:prstGeom>
        </p:spPr>
        <p:txBody>
          <a:bodyPr/>
          <a:lstStyle>
            <a:lvl1pPr>
              <a:defRPr>
                <a:solidFill>
                  <a:schemeClr val="bg1"/>
                </a:solidFill>
              </a:defRPr>
            </a:lvl1pPr>
          </a:lstStyle>
          <a:p>
            <a:fld id="{E6C0C164-648A-654B-87AA-0915A2DD7517}" type="slidenum">
              <a:rPr lang="en-US" smtClean="0"/>
              <a:pPr/>
              <a:t>‹#›</a:t>
            </a:fld>
            <a:endParaRPr lang="en-US" dirty="0"/>
          </a:p>
        </p:txBody>
      </p:sp>
      <p:pic>
        <p:nvPicPr>
          <p:cNvPr id="9" name="Picture 8">
            <a:extLst>
              <a:ext uri="{FF2B5EF4-FFF2-40B4-BE49-F238E27FC236}">
                <a16:creationId xmlns:a16="http://schemas.microsoft.com/office/drawing/2014/main" id="{79E15A34-4E06-7646-B6CF-446E68BEA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41817" y="241125"/>
            <a:ext cx="883227" cy="1111600"/>
          </a:xfrm>
          <a:prstGeom prst="rect">
            <a:avLst/>
          </a:prstGeom>
        </p:spPr>
      </p:pic>
      <p:sp>
        <p:nvSpPr>
          <p:cNvPr id="11" name="Content Placeholder 2">
            <a:extLst>
              <a:ext uri="{FF2B5EF4-FFF2-40B4-BE49-F238E27FC236}">
                <a16:creationId xmlns:a16="http://schemas.microsoft.com/office/drawing/2014/main" id="{E12B87EE-421B-7047-BFEC-0BBA12EAAEB3}"/>
              </a:ext>
            </a:extLst>
          </p:cNvPr>
          <p:cNvSpPr>
            <a:spLocks noGrp="1"/>
          </p:cNvSpPr>
          <p:nvPr>
            <p:ph idx="1"/>
          </p:nvPr>
        </p:nvSpPr>
        <p:spPr>
          <a:xfrm>
            <a:off x="331278" y="2616200"/>
            <a:ext cx="8515543" cy="2857500"/>
          </a:xfrm>
        </p:spPr>
        <p:txBody>
          <a:bodyPr>
            <a:normAutofit/>
          </a:bodyPr>
          <a:lstStyle>
            <a:lvl1pPr>
              <a:lnSpc>
                <a:spcPct val="100000"/>
              </a:lnSpc>
              <a:spcBef>
                <a:spcPts val="450"/>
              </a:spcBef>
              <a:spcAft>
                <a:spcPts val="450"/>
              </a:spcAft>
              <a:defRPr sz="2100"/>
            </a:lvl1pPr>
            <a:lvl2pPr>
              <a:lnSpc>
                <a:spcPct val="100000"/>
              </a:lnSpc>
              <a:spcBef>
                <a:spcPts val="450"/>
              </a:spcBef>
              <a:spcAft>
                <a:spcPts val="450"/>
              </a:spcAft>
              <a:defRPr sz="1800"/>
            </a:lvl2pPr>
            <a:lvl3pPr>
              <a:lnSpc>
                <a:spcPct val="100000"/>
              </a:lnSpc>
              <a:spcBef>
                <a:spcPts val="450"/>
              </a:spcBef>
              <a:spcAft>
                <a:spcPts val="450"/>
              </a:spcAft>
              <a:defRPr sz="1650"/>
            </a:lvl3pPr>
            <a:lvl4pPr>
              <a:lnSpc>
                <a:spcPct val="100000"/>
              </a:lnSpc>
              <a:spcBef>
                <a:spcPts val="450"/>
              </a:spcBef>
              <a:spcAft>
                <a:spcPts val="450"/>
              </a:spcAft>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83665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21B1-30B3-094B-A980-6813210ED5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59053-5C27-F443-B88F-A4CF76BF7F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29427AC-1781-A946-94F9-3EBB79B9AF5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66642-26A6-BE4F-809D-2B76F8C35C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2F45194-162E-404D-9D9E-0D259E17AE5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639F4-0BD9-BB49-9B56-1CDCA8C036C1}"/>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A544E73C-1D1F-9F45-99CE-8B3C93518BE1}"/>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9" name="Slide Number Placeholder 8">
            <a:extLst>
              <a:ext uri="{FF2B5EF4-FFF2-40B4-BE49-F238E27FC236}">
                <a16:creationId xmlns:a16="http://schemas.microsoft.com/office/drawing/2014/main" id="{B4A65234-F890-3A4B-94BF-C1E99A73A62F}"/>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130211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BB72B8-3DAD-D049-BBB6-25F0CC6D5C3B}"/>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TextBox 9">
            <a:extLst>
              <a:ext uri="{FF2B5EF4-FFF2-40B4-BE49-F238E27FC236}">
                <a16:creationId xmlns:a16="http://schemas.microsoft.com/office/drawing/2014/main" id="{709E7DCA-AD33-0043-BF01-A5655264B0E5}"/>
              </a:ext>
            </a:extLst>
          </p:cNvPr>
          <p:cNvSpPr txBox="1">
            <a:spLocks noChangeArrowheads="1"/>
          </p:cNvSpPr>
          <p:nvPr userDrawn="1"/>
        </p:nvSpPr>
        <p:spPr bwMode="auto">
          <a:xfrm>
            <a:off x="331277" y="4118043"/>
            <a:ext cx="8466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000" b="1" i="1" dirty="0">
                <a:solidFill>
                  <a:srgbClr val="006BA4"/>
                </a:solidFill>
                <a:latin typeface="Book Antiqua" panose="02040602050305030304" pitchFamily="18" charset="0"/>
                <a:cs typeface="Arial" panose="020B0604020202020204" pitchFamily="34" charset="0"/>
              </a:rPr>
              <a:t>Thank you for joining us!</a:t>
            </a:r>
            <a:endParaRPr lang="en-US" altLang="en-US" sz="3300" b="1" i="1" dirty="0">
              <a:solidFill>
                <a:srgbClr val="006BA4"/>
              </a:solidFill>
              <a:latin typeface="Book Antiqua" panose="02040602050305030304" pitchFamily="18" charset="0"/>
              <a:cs typeface="Arial" panose="020B0604020202020204" pitchFamily="34" charset="0"/>
            </a:endParaRPr>
          </a:p>
        </p:txBody>
      </p:sp>
      <p:sp>
        <p:nvSpPr>
          <p:cNvPr id="8" name="TextBox 11">
            <a:extLst>
              <a:ext uri="{FF2B5EF4-FFF2-40B4-BE49-F238E27FC236}">
                <a16:creationId xmlns:a16="http://schemas.microsoft.com/office/drawing/2014/main" id="{3EECE142-873B-2740-B531-352B6AC901FA}"/>
              </a:ext>
            </a:extLst>
          </p:cNvPr>
          <p:cNvSpPr txBox="1">
            <a:spLocks noChangeArrowheads="1"/>
          </p:cNvSpPr>
          <p:nvPr userDrawn="1"/>
        </p:nvSpPr>
        <p:spPr bwMode="auto">
          <a:xfrm>
            <a:off x="400050" y="5556642"/>
            <a:ext cx="826544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25" dirty="0"/>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sp>
        <p:nvSpPr>
          <p:cNvPr id="5" name="TextBox 9">
            <a:extLst>
              <a:ext uri="{FF2B5EF4-FFF2-40B4-BE49-F238E27FC236}">
                <a16:creationId xmlns:a16="http://schemas.microsoft.com/office/drawing/2014/main" id="{BF88DD93-D2DC-FC46-8E3F-D0FD5A2B379E}"/>
              </a:ext>
            </a:extLst>
          </p:cNvPr>
          <p:cNvSpPr txBox="1">
            <a:spLocks noChangeArrowheads="1"/>
          </p:cNvSpPr>
          <p:nvPr userDrawn="1"/>
        </p:nvSpPr>
        <p:spPr bwMode="auto">
          <a:xfrm>
            <a:off x="338963" y="701743"/>
            <a:ext cx="84660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300" b="1" i="0" dirty="0">
                <a:solidFill>
                  <a:srgbClr val="006BA4"/>
                </a:solidFill>
                <a:latin typeface="Book Antiqua" panose="02040602050305030304" pitchFamily="18" charset="0"/>
                <a:cs typeface="Arial" panose="020B0604020202020204" pitchFamily="34" charset="0"/>
              </a:rPr>
              <a:t>Questions?</a:t>
            </a:r>
          </a:p>
        </p:txBody>
      </p:sp>
    </p:spTree>
    <p:extLst>
      <p:ext uri="{BB962C8B-B14F-4D97-AF65-F5344CB8AC3E}">
        <p14:creationId xmlns:p14="http://schemas.microsoft.com/office/powerpoint/2010/main" val="256791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B7A2B2-0646-6849-9A0E-2003A8588FAA}"/>
              </a:ext>
            </a:extLst>
          </p:cNvPr>
          <p:cNvSpPr/>
          <p:nvPr userDrawn="1"/>
        </p:nvSpPr>
        <p:spPr>
          <a:xfrm>
            <a:off x="0" y="0"/>
            <a:ext cx="9144000" cy="1752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EB7967A0-1273-2341-8C2C-42DC03D7681D}"/>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843EF9CE-53D2-9947-A53F-14E1DD45314D}"/>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4" name="Slide Number Placeholder 3">
            <a:extLst>
              <a:ext uri="{FF2B5EF4-FFF2-40B4-BE49-F238E27FC236}">
                <a16:creationId xmlns:a16="http://schemas.microsoft.com/office/drawing/2014/main" id="{94224F44-0A5B-8B49-9A2B-394489A21628}"/>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pic>
        <p:nvPicPr>
          <p:cNvPr id="8" name="Picture 7">
            <a:extLst>
              <a:ext uri="{FF2B5EF4-FFF2-40B4-BE49-F238E27FC236}">
                <a16:creationId xmlns:a16="http://schemas.microsoft.com/office/drawing/2014/main" id="{6AADEB4D-D0A6-2049-8BCF-2EBFCC8B4E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40" y="0"/>
            <a:ext cx="1411268" cy="1879600"/>
          </a:xfrm>
          <a:prstGeom prst="rect">
            <a:avLst/>
          </a:prstGeom>
        </p:spPr>
      </p:pic>
    </p:spTree>
    <p:extLst>
      <p:ext uri="{BB962C8B-B14F-4D97-AF65-F5344CB8AC3E}">
        <p14:creationId xmlns:p14="http://schemas.microsoft.com/office/powerpoint/2010/main" val="256919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 Shipman &amp; Goodwin LLP 2017</a:t>
            </a:r>
          </a:p>
        </p:txBody>
      </p:sp>
      <p:sp>
        <p:nvSpPr>
          <p:cNvPr id="5" name="Footer Placeholder 4"/>
          <p:cNvSpPr>
            <a:spLocks noGrp="1"/>
          </p:cNvSpPr>
          <p:nvPr>
            <p:ph type="ftr" sz="quarter" idx="11"/>
          </p:nvPr>
        </p:nvSpPr>
        <p:spPr/>
        <p:txBody>
          <a:bodyPr/>
          <a:lstStyle>
            <a:lvl1pPr>
              <a:defRPr/>
            </a:lvl1pPr>
          </a:lstStyle>
          <a:p>
            <a:pPr>
              <a:defRPr/>
            </a:pPr>
            <a:r>
              <a:rPr lang="en-US"/>
              <a:t>www.shipmangoodwin.com</a:t>
            </a:r>
          </a:p>
        </p:txBody>
      </p:sp>
      <p:sp>
        <p:nvSpPr>
          <p:cNvPr id="6" name="Slide Number Placeholder 5"/>
          <p:cNvSpPr>
            <a:spLocks noGrp="1"/>
          </p:cNvSpPr>
          <p:nvPr>
            <p:ph type="sldNum" sz="quarter" idx="12"/>
          </p:nvPr>
        </p:nvSpPr>
        <p:spPr/>
        <p:txBody>
          <a:bodyPr/>
          <a:lstStyle>
            <a:lvl1pPr>
              <a:defRPr/>
            </a:lvl1pPr>
          </a:lstStyle>
          <a:p>
            <a:pPr>
              <a:defRPr/>
            </a:pPr>
            <a:fld id="{CF74E2D6-2C6C-C849-BAC6-BF7B8C48F5CD}" type="slidenum">
              <a:rPr lang="en-US"/>
              <a:pPr>
                <a:defRPr/>
              </a:pPr>
              <a:t>‹#›</a:t>
            </a:fld>
            <a:endParaRPr lang="en-US"/>
          </a:p>
        </p:txBody>
      </p:sp>
    </p:spTree>
    <p:extLst>
      <p:ext uri="{BB962C8B-B14F-4D97-AF65-F5344CB8AC3E}">
        <p14:creationId xmlns:p14="http://schemas.microsoft.com/office/powerpoint/2010/main" val="9771219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4EBC-0C1D-5145-A48B-018E781345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859C4D-DBF2-2748-A379-F9E1BD0C5F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C6BC6-3638-744A-A4D3-6D13C5B237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EE24B07-FC24-5442-B404-FBE8A607B54D}"/>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570C42A-1592-C245-8C11-1F98468768B5}"/>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331AB259-5A6A-0A4B-91C7-ECDD8B200E79}"/>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281417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432A-8818-AE4C-8E39-B857AD76E3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B8FB51-E6B6-2B44-91D2-CC6F3AE136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16F2426-CC03-0D49-8F03-80B30B8617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2913F02-082B-1F4B-8225-3E937E2E69A5}"/>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706CDDF-294E-9243-A52E-2A3C977132A6}"/>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7" name="Slide Number Placeholder 6">
            <a:extLst>
              <a:ext uri="{FF2B5EF4-FFF2-40B4-BE49-F238E27FC236}">
                <a16:creationId xmlns:a16="http://schemas.microsoft.com/office/drawing/2014/main" id="{2297E59A-061B-E542-9AAA-B9B72AFBC88D}"/>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154034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47D8-0375-9A46-A164-DCE28A94B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BDFCD5-EF8F-344F-8F4D-671F6753D9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B8F79-05D5-8144-A71E-6B57763AB59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4A75E8A-73E3-3446-AB72-02365F025EB5}"/>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2020. All rights reserved.</a:t>
            </a:r>
          </a:p>
        </p:txBody>
      </p:sp>
      <p:sp>
        <p:nvSpPr>
          <p:cNvPr id="6" name="Slide Number Placeholder 5">
            <a:extLst>
              <a:ext uri="{FF2B5EF4-FFF2-40B4-BE49-F238E27FC236}">
                <a16:creationId xmlns:a16="http://schemas.microsoft.com/office/drawing/2014/main" id="{7C446E45-D4A3-6C46-BE2A-1115DF997959}"/>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415497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9DDFF-27BA-064E-822F-27C6B32F96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79E5B-3023-484D-BDE4-062ADE5E6BC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1A832-B585-E443-9FBB-2D4BC6F5D829}"/>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18B0BAB-11A5-6546-A8AE-4EC825E8EDAA}"/>
              </a:ext>
            </a:extLst>
          </p:cNvPr>
          <p:cNvSpPr>
            <a:spLocks noGrp="1"/>
          </p:cNvSpPr>
          <p:nvPr>
            <p:ph type="ftr" sz="quarter" idx="11"/>
          </p:nvPr>
        </p:nvSpPr>
        <p:spPr>
          <a:xfrm>
            <a:off x="3028950" y="6225545"/>
            <a:ext cx="3086100" cy="365125"/>
          </a:xfrm>
          <a:prstGeom prst="rect">
            <a:avLst/>
          </a:prstGeom>
        </p:spPr>
        <p:txBody>
          <a:bodyPr/>
          <a:lstStyle/>
          <a:p>
            <a:r>
              <a:rPr lang="en-US" dirty="0"/>
              <a:t>© Shipman &amp; Goodwin LLP 2021. All rights reserved.</a:t>
            </a:r>
          </a:p>
        </p:txBody>
      </p:sp>
      <p:sp>
        <p:nvSpPr>
          <p:cNvPr id="6" name="Slide Number Placeholder 5">
            <a:extLst>
              <a:ext uri="{FF2B5EF4-FFF2-40B4-BE49-F238E27FC236}">
                <a16:creationId xmlns:a16="http://schemas.microsoft.com/office/drawing/2014/main" id="{EBDB9D36-224D-D742-BB2A-8E3F073BF038}"/>
              </a:ext>
            </a:extLst>
          </p:cNvPr>
          <p:cNvSpPr>
            <a:spLocks noGrp="1"/>
          </p:cNvSpPr>
          <p:nvPr>
            <p:ph type="sldNum" sz="quarter" idx="12"/>
          </p:nvPr>
        </p:nvSpPr>
        <p:spPr>
          <a:xfrm>
            <a:off x="628650" y="6356351"/>
            <a:ext cx="2057400" cy="365125"/>
          </a:xfrm>
          <a:prstGeom prst="rect">
            <a:avLst/>
          </a:prstGeom>
        </p:spPr>
        <p:txBody>
          <a:bodyPr/>
          <a:lstStyle/>
          <a:p>
            <a:fld id="{E6C0C164-648A-654B-87AA-0915A2DD7517}" type="slidenum">
              <a:rPr lang="en-US" smtClean="0"/>
              <a:t>‹#›</a:t>
            </a:fld>
            <a:endParaRPr lang="en-US" dirty="0"/>
          </a:p>
        </p:txBody>
      </p:sp>
    </p:spTree>
    <p:extLst>
      <p:ext uri="{BB962C8B-B14F-4D97-AF65-F5344CB8AC3E}">
        <p14:creationId xmlns:p14="http://schemas.microsoft.com/office/powerpoint/2010/main" val="3222458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457200" y="6356352"/>
            <a:ext cx="30480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2C3E50"/>
                </a:solidFill>
                <a:cs typeface="Arial" charset="0"/>
              </a:defRPr>
            </a:lvl1pPr>
          </a:lstStyle>
          <a:p>
            <a:pPr>
              <a:defRPr/>
            </a:pPr>
            <a:r>
              <a:rPr lang="en-US" dirty="0"/>
              <a:t>© Shipman &amp; Goodwin LLP 2019</a:t>
            </a:r>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2"/>
                </a:solidFill>
                <a:latin typeface="+mn-lt"/>
                <a:ea typeface="+mn-ea"/>
                <a:cs typeface="+mn-cs"/>
              </a:defRPr>
            </a:lvl1pPr>
          </a:lstStyle>
          <a:p>
            <a:pPr>
              <a:defRPr/>
            </a:pPr>
            <a:r>
              <a:rPr lang="en-US" dirty="0"/>
              <a:t>www.shipmangoodwin.com</a:t>
            </a:r>
          </a:p>
        </p:txBody>
      </p:sp>
      <p:sp>
        <p:nvSpPr>
          <p:cNvPr id="8"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42454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0" name="Date Placeholder 3"/>
          <p:cNvSpPr>
            <a:spLocks noGrp="1"/>
          </p:cNvSpPr>
          <p:nvPr>
            <p:ph type="dt" sz="half" idx="10"/>
          </p:nvPr>
        </p:nvSpPr>
        <p:spPr>
          <a:xfrm>
            <a:off x="504829" y="6332536"/>
            <a:ext cx="2133600" cy="365125"/>
          </a:xfrm>
        </p:spPr>
        <p:txBody>
          <a:bodyPr/>
          <a:lstStyle/>
          <a:p>
            <a:fld id="{A5CBB269-57CD-47A1-8075-8E422620DF13}" type="datetimeFigureOut">
              <a:rPr lang="en-US" smtClean="0"/>
              <a:t>1/10/2022</a:t>
            </a:fld>
            <a:endParaRPr lang="en-US"/>
          </a:p>
        </p:txBody>
      </p:sp>
      <p:sp>
        <p:nvSpPr>
          <p:cNvPr id="11" name="Footer Placeholder 4"/>
          <p:cNvSpPr>
            <a:spLocks noGrp="1"/>
          </p:cNvSpPr>
          <p:nvPr>
            <p:ph type="ftr" sz="quarter" idx="11"/>
          </p:nvPr>
        </p:nvSpPr>
        <p:spPr>
          <a:xfrm>
            <a:off x="3124201" y="6332536"/>
            <a:ext cx="2895600" cy="365125"/>
          </a:xfrm>
        </p:spPr>
        <p:txBody>
          <a:bodyPr/>
          <a:lstStyle/>
          <a:p>
            <a:endParaRPr lang="en-US"/>
          </a:p>
        </p:txBody>
      </p:sp>
      <p:sp>
        <p:nvSpPr>
          <p:cNvPr id="12" name="Slide Number Placeholder 5"/>
          <p:cNvSpPr txBox="1">
            <a:spLocks/>
          </p:cNvSpPr>
          <p:nvPr userDrawn="1"/>
        </p:nvSpPr>
        <p:spPr>
          <a:xfrm>
            <a:off x="6807217" y="633253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514E8A35-BB67-4627-8F8D-23C296D28019}" type="slidenum">
              <a:rPr lang="en-US" smtClean="0"/>
              <a:pPr/>
              <a:t>‹#›</a:t>
            </a:fld>
            <a:endParaRPr lang="en-US"/>
          </a:p>
        </p:txBody>
      </p:sp>
      <p:sp>
        <p:nvSpPr>
          <p:cNvPr id="13" name="Rectangle 12"/>
          <p:cNvSpPr/>
          <p:nvPr userDrawn="1"/>
        </p:nvSpPr>
        <p:spPr>
          <a:xfrm>
            <a:off x="-20643" y="0"/>
            <a:ext cx="9164643" cy="6865938"/>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14" name="Title 1"/>
          <p:cNvSpPr txBox="1">
            <a:spLocks/>
          </p:cNvSpPr>
          <p:nvPr userDrawn="1"/>
        </p:nvSpPr>
        <p:spPr bwMode="auto">
          <a:xfrm>
            <a:off x="457201" y="304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err="1" smtClean="0">
                <a:solidFill>
                  <a:schemeClr val="bg1"/>
                </a:solidFill>
                <a:latin typeface="Source Sans Pro" charset="0"/>
              </a:rPr>
              <a:t>ctschoollaw.com</a:t>
            </a:r>
            <a:endParaRPr lang="en-US" sz="2800" b="1" dirty="0">
              <a:solidFill>
                <a:schemeClr val="bg1"/>
              </a:solidFill>
              <a:latin typeface="Source Sans Pro" charset="0"/>
            </a:endParaRPr>
          </a:p>
        </p:txBody>
      </p:sp>
      <p:sp>
        <p:nvSpPr>
          <p:cNvPr id="15" name="Content Placeholder 2"/>
          <p:cNvSpPr txBox="1">
            <a:spLocks/>
          </p:cNvSpPr>
          <p:nvPr userDrawn="1"/>
        </p:nvSpPr>
        <p:spPr bwMode="auto">
          <a:xfrm>
            <a:off x="457201"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smtClean="0">
                <a:solidFill>
                  <a:schemeClr val="bg1"/>
                </a:solidFill>
              </a:rPr>
              <a:t>Our site dedicated to emerging school issues</a:t>
            </a:r>
            <a:endParaRPr lang="en-US" sz="2000" dirty="0">
              <a:solidFill>
                <a:schemeClr val="bg1"/>
              </a:solidFill>
            </a:endParaRPr>
          </a:p>
        </p:txBody>
      </p:sp>
      <p:sp>
        <p:nvSpPr>
          <p:cNvPr id="16" name="Rectangle 15"/>
          <p:cNvSpPr/>
          <p:nvPr userDrawn="1"/>
        </p:nvSpPr>
        <p:spPr>
          <a:xfrm>
            <a:off x="4343401" y="8727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Content Placeholder 2"/>
          <p:cNvSpPr txBox="1">
            <a:spLocks/>
          </p:cNvSpPr>
          <p:nvPr userDrawn="1"/>
        </p:nvSpPr>
        <p:spPr bwMode="auto">
          <a:xfrm>
            <a:off x="6881091" y="4973793"/>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smtClean="0">
                <a:solidFill>
                  <a:srgbClr val="F7AB00"/>
                </a:solidFill>
              </a:rPr>
              <a:t>Subscribe</a:t>
            </a:r>
            <a:endParaRPr lang="en-US" b="1" dirty="0">
              <a:solidFill>
                <a:srgbClr val="F7AB00"/>
              </a:solidFill>
            </a:endParaRPr>
          </a:p>
          <a:p>
            <a:pPr eaLnBrk="1" hangingPunct="1">
              <a:spcBef>
                <a:spcPct val="20000"/>
              </a:spcBef>
              <a:buFont typeface="Arial" charset="0"/>
              <a:buNone/>
            </a:pPr>
            <a:r>
              <a:rPr lang="en-US" sz="1400" dirty="0" smtClean="0">
                <a:solidFill>
                  <a:schemeClr val="bg1"/>
                </a:solidFill>
              </a:rPr>
              <a:t>to receive updates</a:t>
            </a:r>
          </a:p>
          <a:p>
            <a:pPr eaLnBrk="1" hangingPunct="1">
              <a:spcBef>
                <a:spcPct val="20000"/>
              </a:spcBef>
              <a:buFont typeface="Arial" charset="0"/>
              <a:buNone/>
            </a:pPr>
            <a:r>
              <a:rPr lang="en-US" sz="1400" dirty="0">
                <a:solidFill>
                  <a:schemeClr val="bg1"/>
                </a:solidFill>
              </a:rPr>
              <a:t>c</a:t>
            </a:r>
            <a:r>
              <a:rPr lang="en-US" sz="1400" dirty="0" smtClean="0">
                <a:solidFill>
                  <a:schemeClr val="bg1"/>
                </a:solidFill>
              </a:rPr>
              <a:t>tschoollaw.com/subscribe</a:t>
            </a:r>
            <a:endParaRPr lang="en-US" sz="1400" dirty="0">
              <a:solidFill>
                <a:schemeClr val="bg1"/>
              </a:solidFill>
            </a:endParaRPr>
          </a:p>
        </p:txBody>
      </p:sp>
      <p:grpSp>
        <p:nvGrpSpPr>
          <p:cNvPr id="18" name="Group 17"/>
          <p:cNvGrpSpPr>
            <a:grpSpLocks/>
          </p:cNvGrpSpPr>
          <p:nvPr userDrawn="1"/>
        </p:nvGrpSpPr>
        <p:grpSpPr bwMode="auto">
          <a:xfrm>
            <a:off x="2697163" y="1415516"/>
            <a:ext cx="3779838" cy="4909084"/>
            <a:chOff x="2850357" y="1428750"/>
            <a:chExt cx="3443287" cy="4464050"/>
          </a:xfrm>
        </p:grpSpPr>
        <p:grpSp>
          <p:nvGrpSpPr>
            <p:cNvPr id="19" name="Group 50"/>
            <p:cNvGrpSpPr>
              <a:grpSpLocks/>
            </p:cNvGrpSpPr>
            <p:nvPr/>
          </p:nvGrpSpPr>
          <p:grpSpPr bwMode="auto">
            <a:xfrm>
              <a:off x="2850357" y="1428750"/>
              <a:ext cx="3443287" cy="4464050"/>
              <a:chOff x="2846388" y="1457325"/>
              <a:chExt cx="3443287" cy="4464050"/>
            </a:xfrm>
          </p:grpSpPr>
          <p:sp>
            <p:nvSpPr>
              <p:cNvPr id="21" name="Freeform 14"/>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Oval 15"/>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23" name="Oval 16"/>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 name="Rectangle 19"/>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4" name="Picture 23"/>
          <p:cNvPicPr>
            <a:picLocks noChangeAspect="1"/>
          </p:cNvPicPr>
          <p:nvPr userDrawn="1"/>
        </p:nvPicPr>
        <p:blipFill rotWithShape="1">
          <a:blip r:embed="rId2" cstate="email">
            <a:extLst>
              <a:ext uri="{28A0092B-C50C-407E-A947-70E740481C1C}">
                <a14:useLocalDpi xmlns:a14="http://schemas.microsoft.com/office/drawing/2010/main" val="0"/>
              </a:ext>
            </a:extLst>
          </a:blip>
          <a:srcRect b="-180"/>
          <a:stretch/>
        </p:blipFill>
        <p:spPr>
          <a:xfrm>
            <a:off x="3038059" y="1733354"/>
            <a:ext cx="3101356" cy="4191281"/>
          </a:xfrm>
          <a:prstGeom prst="rect">
            <a:avLst/>
          </a:prstGeom>
          <a:ln>
            <a:solidFill>
              <a:schemeClr val="bg2">
                <a:lumMod val="25000"/>
              </a:schemeClr>
            </a:solidFill>
          </a:ln>
        </p:spPr>
      </p:pic>
      <p:sp>
        <p:nvSpPr>
          <p:cNvPr id="25" name="Left Arrow 24"/>
          <p:cNvSpPr/>
          <p:nvPr userDrawn="1"/>
        </p:nvSpPr>
        <p:spPr>
          <a:xfrm>
            <a:off x="6051663" y="5561289"/>
            <a:ext cx="753229" cy="437431"/>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wwweb.png">
            <a:hlinkClick r:id="rId3"/>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39001" y="4539683"/>
            <a:ext cx="495702" cy="482600"/>
          </a:xfrm>
          <a:prstGeom prst="rect">
            <a:avLst/>
          </a:prstGeom>
        </p:spPr>
      </p:pic>
      <p:sp>
        <p:nvSpPr>
          <p:cNvPr id="27" name="Date Placeholder 2"/>
          <p:cNvSpPr txBox="1">
            <a:spLocks/>
          </p:cNvSpPr>
          <p:nvPr userDrawn="1"/>
        </p:nvSpPr>
        <p:spPr>
          <a:xfrm>
            <a:off x="457201" y="6356350"/>
            <a:ext cx="3048000"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rgbClr val="DEDAC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solidFill>
                  <a:schemeClr val="bg1"/>
                </a:solidFill>
              </a:rPr>
              <a:t>© Shipman &amp; Goodwin LLP 2019</a:t>
            </a:r>
            <a:endParaRPr lang="en-US" dirty="0">
              <a:solidFill>
                <a:schemeClr val="bg1"/>
              </a:solidFill>
            </a:endParaRPr>
          </a:p>
        </p:txBody>
      </p:sp>
      <p:sp>
        <p:nvSpPr>
          <p:cNvPr id="28" name="Slide Number Placeholder 3"/>
          <p:cNvSpPr txBox="1">
            <a:spLocks/>
          </p:cNvSpPr>
          <p:nvPr userDrawn="1"/>
        </p:nvSpPr>
        <p:spPr>
          <a:xfrm>
            <a:off x="6553201"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rgbClr val="DEDAC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8121CD5-BA62-CA43-AE30-6F0A8964AC12}"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01417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1" name="Rectangle 10"/>
          <p:cNvSpPr/>
          <p:nvPr userDrawn="1"/>
        </p:nvSpPr>
        <p:spPr>
          <a:xfrm>
            <a:off x="0" y="0"/>
            <a:ext cx="9144000" cy="1676400"/>
          </a:xfrm>
          <a:prstGeom prst="rect">
            <a:avLst/>
          </a:prstGeom>
          <a:solidFill>
            <a:srgbClr val="5E3C6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68759"/>
            <a:ext cx="2133600" cy="1569660"/>
          </a:xfrm>
          <a:prstGeom prst="rect">
            <a:avLst/>
          </a:prstGeom>
          <a:noFill/>
        </p:spPr>
        <p:txBody>
          <a:bodyPr wrap="square" rtlCol="0">
            <a:spAutoFit/>
          </a:bodyPr>
          <a:lstStyle/>
          <a:p>
            <a:r>
              <a:rPr lang="en-US" sz="9600" b="1" dirty="0" smtClean="0">
                <a:latin typeface="Bradley Hand ITC" panose="03070402050302030203" pitchFamily="66" charset="0"/>
                <a:ea typeface="BatangChe" panose="02030609000101010101" pitchFamily="49" charset="-127"/>
              </a:rPr>
              <a:t>Q.</a:t>
            </a:r>
            <a:endParaRPr lang="en-US" sz="9600" b="1" dirty="0">
              <a:latin typeface="Bradley Hand ITC" panose="03070402050302030203" pitchFamily="66" charset="0"/>
              <a:ea typeface="BatangChe" panose="02030609000101010101" pitchFamily="49" charset="-127"/>
            </a:endParaRPr>
          </a:p>
        </p:txBody>
      </p:sp>
    </p:spTree>
    <p:extLst>
      <p:ext uri="{BB962C8B-B14F-4D97-AF65-F5344CB8AC3E}">
        <p14:creationId xmlns:p14="http://schemas.microsoft.com/office/powerpoint/2010/main" val="464497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
        <p:nvSpPr>
          <p:cNvPr id="13" name="Date Placeholder 2"/>
          <p:cNvSpPr txBox="1">
            <a:spLocks/>
          </p:cNvSpPr>
          <p:nvPr userDrawn="1"/>
        </p:nvSpPr>
        <p:spPr>
          <a:xfrm>
            <a:off x="416124" y="6310311"/>
            <a:ext cx="30480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8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Shipman &amp; Goodwin LLP 2019</a:t>
            </a:r>
            <a:endParaRPr lang="en-US" dirty="0"/>
          </a:p>
        </p:txBody>
      </p:sp>
      <p:sp>
        <p:nvSpPr>
          <p:cNvPr id="14" name="Title 1"/>
          <p:cNvSpPr>
            <a:spLocks noGrp="1"/>
          </p:cNvSpPr>
          <p:nvPr>
            <p:ph type="title"/>
          </p:nvPr>
        </p:nvSpPr>
        <p:spPr>
          <a:xfrm>
            <a:off x="490938" y="1111114"/>
            <a:ext cx="8229600" cy="584775"/>
          </a:xfrm>
        </p:spPr>
        <p:txBody>
          <a:bodyPr>
            <a:spAutoFit/>
          </a:bodyPr>
          <a:lstStyle/>
          <a:p>
            <a:pPr eaLnBrk="1" hangingPunct="1"/>
            <a:r>
              <a:rPr lang="en-US" sz="3200" dirty="0" smtClean="0">
                <a:solidFill>
                  <a:srgbClr val="485556"/>
                </a:solidFill>
                <a:latin typeface="Source Sans Pro" charset="0"/>
              </a:rPr>
              <a:t>Questions?</a:t>
            </a:r>
            <a:endParaRPr lang="en-US" sz="3200" dirty="0">
              <a:solidFill>
                <a:srgbClr val="485556"/>
              </a:solidFill>
              <a:latin typeface="Source Sans Pro" charset="0"/>
            </a:endParaRPr>
          </a:p>
        </p:txBody>
      </p:sp>
      <p:sp>
        <p:nvSpPr>
          <p:cNvPr id="15" name="Rectangle 14"/>
          <p:cNvSpPr/>
          <p:nvPr userDrawn="1"/>
        </p:nvSpPr>
        <p:spPr>
          <a:xfrm>
            <a:off x="4302322" y="167207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userDrawn="1"/>
        </p:nvSpPr>
        <p:spPr>
          <a:xfrm>
            <a:off x="353683" y="5737701"/>
            <a:ext cx="8366855" cy="338554"/>
          </a:xfrm>
          <a:prstGeom prst="rect">
            <a:avLst/>
          </a:prstGeom>
          <a:noFill/>
        </p:spPr>
        <p:txBody>
          <a:bodyPr wrap="square" rtlCol="0">
            <a:spAutoFit/>
          </a:bodyPr>
          <a:lstStyle/>
          <a:p>
            <a:pPr algn="ctr"/>
            <a:r>
              <a:rPr lang="en-US" sz="800" dirty="0">
                <a:solidFill>
                  <a:srgbClr val="485556"/>
                </a:solidFill>
              </a:rPr>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pic>
        <p:nvPicPr>
          <p:cNvPr id="17" name="Picture 16"/>
          <p:cNvPicPr>
            <a:picLocks noChangeAspect="1"/>
          </p:cNvPicPr>
          <p:nvPr userDrawn="1"/>
        </p:nvPicPr>
        <p:blipFill>
          <a:blip r:embed="rId2"/>
          <a:stretch>
            <a:fillRect/>
          </a:stretch>
        </p:blipFill>
        <p:spPr>
          <a:xfrm>
            <a:off x="3487744" y="2409121"/>
            <a:ext cx="1902117" cy="1902117"/>
          </a:xfrm>
          <a:prstGeom prst="rect">
            <a:avLst/>
          </a:prstGeom>
        </p:spPr>
      </p:pic>
    </p:spTree>
    <p:extLst>
      <p:ext uri="{BB962C8B-B14F-4D97-AF65-F5344CB8AC3E}">
        <p14:creationId xmlns:p14="http://schemas.microsoft.com/office/powerpoint/2010/main" val="659132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62846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154130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6835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3921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a:t>© Shipman &amp; Goodwin LLP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a:t>www.shipmangoodwin.com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kern="1200">
          <a:solidFill>
            <a:schemeClr val="bg2">
              <a:lumMod val="10000"/>
            </a:schemeClr>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2pPr>
      <a:lvl3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3pPr>
      <a:lvl4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4pPr>
      <a:lvl5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5pPr>
      <a:lvl6pPr marL="457200" algn="ctr" rtl="0" fontAlgn="base">
        <a:spcBef>
          <a:spcPct val="0"/>
        </a:spcBef>
        <a:spcAft>
          <a:spcPct val="0"/>
        </a:spcAft>
        <a:defRPr sz="2800">
          <a:solidFill>
            <a:schemeClr val="tx1"/>
          </a:solidFill>
          <a:latin typeface="Source Sans Pro" charset="0"/>
          <a:ea typeface="ＭＳ Ｐゴシック" charset="0"/>
        </a:defRPr>
      </a:lvl6pPr>
      <a:lvl7pPr marL="914400" algn="ctr" rtl="0" fontAlgn="base">
        <a:spcBef>
          <a:spcPct val="0"/>
        </a:spcBef>
        <a:spcAft>
          <a:spcPct val="0"/>
        </a:spcAft>
        <a:defRPr sz="2800">
          <a:solidFill>
            <a:schemeClr val="tx1"/>
          </a:solidFill>
          <a:latin typeface="Source Sans Pro" charset="0"/>
          <a:ea typeface="ＭＳ Ｐゴシック" charset="0"/>
        </a:defRPr>
      </a:lvl7pPr>
      <a:lvl8pPr marL="1371600" algn="ctr" rtl="0" fontAlgn="base">
        <a:spcBef>
          <a:spcPct val="0"/>
        </a:spcBef>
        <a:spcAft>
          <a:spcPct val="0"/>
        </a:spcAft>
        <a:defRPr sz="2800">
          <a:solidFill>
            <a:schemeClr val="tx1"/>
          </a:solidFill>
          <a:latin typeface="Source Sans Pro" charset="0"/>
          <a:ea typeface="ＭＳ Ｐゴシック" charset="0"/>
        </a:defRPr>
      </a:lvl8pPr>
      <a:lvl9pPr marL="1828800" algn="ctr" rtl="0" fontAlgn="base">
        <a:spcBef>
          <a:spcPct val="0"/>
        </a:spcBef>
        <a:spcAft>
          <a:spcPct val="0"/>
        </a:spcAft>
        <a:defRPr sz="2800">
          <a:solidFill>
            <a:schemeClr val="tx1"/>
          </a:solidFill>
          <a:latin typeface="Source Sans Pro"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2">
              <a:lumMod val="10000"/>
            </a:schemeClr>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Wingdings" panose="05000000000000000000" pitchFamily="2" charset="2"/>
        <a:buChar char="§"/>
        <a:defRPr sz="2000" kern="1200">
          <a:solidFill>
            <a:schemeClr val="bg2">
              <a:lumMod val="10000"/>
            </a:schemeClr>
          </a:solidFill>
          <a:latin typeface="+mn-lt"/>
          <a:ea typeface="ＭＳ Ｐゴシック" charset="0"/>
          <a:cs typeface="+mn-cs"/>
        </a:defRPr>
      </a:lvl2pPr>
      <a:lvl3pPr marL="1143000" indent="-228600" algn="l" rtl="0" eaLnBrk="0" fontAlgn="base" hangingPunct="0">
        <a:spcBef>
          <a:spcPct val="20000"/>
        </a:spcBef>
        <a:spcAft>
          <a:spcPct val="0"/>
        </a:spcAft>
        <a:buSzPct val="75000"/>
        <a:buFont typeface="Courier New" panose="02070309020205020404" pitchFamily="49" charset="0"/>
        <a:buChar char="o"/>
        <a:defRPr sz="1800" kern="1200">
          <a:solidFill>
            <a:schemeClr val="bg2">
              <a:lumMod val="10000"/>
            </a:schemeClr>
          </a:solidFill>
          <a:latin typeface="+mn-lt"/>
          <a:ea typeface="ＭＳ Ｐゴシック" charset="0"/>
          <a:cs typeface="+mn-cs"/>
        </a:defRPr>
      </a:lvl3pPr>
      <a:lvl4pPr marL="1600200" indent="-228600" algn="l" rtl="0" eaLnBrk="0" fontAlgn="base" hangingPunct="0">
        <a:spcBef>
          <a:spcPct val="20000"/>
        </a:spcBef>
        <a:spcAft>
          <a:spcPct val="0"/>
        </a:spcAft>
        <a:buSzPct val="55000"/>
        <a:buFont typeface="Wingdings" panose="05000000000000000000" pitchFamily="2" charset="2"/>
        <a:buChar char="q"/>
        <a:defRPr sz="1600" kern="1200">
          <a:solidFill>
            <a:schemeClr val="bg2">
              <a:lumMod val="10000"/>
            </a:schemeClr>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chemeClr val="bg2">
              <a:lumMod val="10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6A226-8332-7B4D-A309-CBD58A51CDDE}"/>
              </a:ext>
            </a:extLst>
          </p:cNvPr>
          <p:cNvSpPr>
            <a:spLocks noGrp="1"/>
          </p:cNvSpPr>
          <p:nvPr>
            <p:ph type="title"/>
          </p:nvPr>
        </p:nvSpPr>
        <p:spPr>
          <a:xfrm>
            <a:off x="331278" y="179146"/>
            <a:ext cx="854983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BA7D44-34B4-F348-A4F9-7978306848FD}"/>
              </a:ext>
            </a:extLst>
          </p:cNvPr>
          <p:cNvSpPr>
            <a:spLocks noGrp="1"/>
          </p:cNvSpPr>
          <p:nvPr>
            <p:ph type="body" idx="1"/>
          </p:nvPr>
        </p:nvSpPr>
        <p:spPr>
          <a:xfrm>
            <a:off x="331278" y="1394847"/>
            <a:ext cx="8549833" cy="47821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2EF74022-B9ED-3946-A210-1F4BBFCF56F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843267" y="6149966"/>
            <a:ext cx="1672083" cy="482042"/>
          </a:xfrm>
          <a:prstGeom prst="rect">
            <a:avLst/>
          </a:prstGeom>
        </p:spPr>
      </p:pic>
      <p:sp>
        <p:nvSpPr>
          <p:cNvPr id="8" name="Slide Number Placeholder 5">
            <a:extLst>
              <a:ext uri="{FF2B5EF4-FFF2-40B4-BE49-F238E27FC236}">
                <a16:creationId xmlns:a16="http://schemas.microsoft.com/office/drawing/2014/main" id="{DBCC874A-0400-2B49-BB2E-B7A641A1D1A1}"/>
              </a:ext>
            </a:extLst>
          </p:cNvPr>
          <p:cNvSpPr>
            <a:spLocks noGrp="1"/>
          </p:cNvSpPr>
          <p:nvPr>
            <p:ph type="sldNum" sz="quarter" idx="4"/>
          </p:nvPr>
        </p:nvSpPr>
        <p:spPr>
          <a:xfrm>
            <a:off x="331277" y="6225545"/>
            <a:ext cx="2057400" cy="365125"/>
          </a:xfrm>
          <a:prstGeom prst="rect">
            <a:avLst/>
          </a:prstGeom>
        </p:spPr>
        <p:txBody>
          <a:bodyPr/>
          <a:lstStyle>
            <a:lvl1pPr algn="l">
              <a:defRPr>
                <a:solidFill>
                  <a:schemeClr val="tx1"/>
                </a:solidFill>
              </a:defRPr>
            </a:lvl1pPr>
          </a:lstStyle>
          <a:p>
            <a:fld id="{E6C0C164-648A-654B-87AA-0915A2DD7517}" type="slidenum">
              <a:rPr lang="en-US" smtClean="0"/>
              <a:pPr/>
              <a:t>‹#›</a:t>
            </a:fld>
            <a:endParaRPr lang="en-US" dirty="0"/>
          </a:p>
        </p:txBody>
      </p:sp>
      <p:sp>
        <p:nvSpPr>
          <p:cNvPr id="9" name="Footer Placeholder 4">
            <a:extLst>
              <a:ext uri="{FF2B5EF4-FFF2-40B4-BE49-F238E27FC236}">
                <a16:creationId xmlns:a16="http://schemas.microsoft.com/office/drawing/2014/main" id="{53F072AE-6327-E74C-A158-37DFDB844ED3}"/>
              </a:ext>
            </a:extLst>
          </p:cNvPr>
          <p:cNvSpPr>
            <a:spLocks noGrp="1"/>
          </p:cNvSpPr>
          <p:nvPr>
            <p:ph type="ftr" sz="quarter" idx="3"/>
          </p:nvPr>
        </p:nvSpPr>
        <p:spPr>
          <a:xfrm>
            <a:off x="383951" y="6283270"/>
            <a:ext cx="3086100" cy="365125"/>
          </a:xfrm>
          <a:prstGeom prst="rect">
            <a:avLst/>
          </a:prstGeom>
        </p:spPr>
        <p:txBody>
          <a:bodyPr/>
          <a:lstStyle>
            <a:lvl1pPr algn="ctr">
              <a:defRPr sz="900"/>
            </a:lvl1pPr>
          </a:lstStyle>
          <a:p>
            <a:r>
              <a:rPr lang="en-US" altLang="en-US" dirty="0"/>
              <a:t>© Shipman &amp; Goodwin LLP 2021. All rights reserved.</a:t>
            </a:r>
          </a:p>
        </p:txBody>
      </p:sp>
    </p:spTree>
    <p:extLst>
      <p:ext uri="{BB962C8B-B14F-4D97-AF65-F5344CB8AC3E}">
        <p14:creationId xmlns:p14="http://schemas.microsoft.com/office/powerpoint/2010/main" val="7403349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dt="0"/>
  <p:txStyles>
    <p:titleStyle>
      <a:lvl1pPr algn="l" defTabSz="685800" rtl="0" eaLnBrk="1" latinLnBrk="0" hangingPunct="1">
        <a:lnSpc>
          <a:spcPct val="90000"/>
        </a:lnSpc>
        <a:spcBef>
          <a:spcPct val="0"/>
        </a:spcBef>
        <a:buNone/>
        <a:defRPr sz="3300" b="1" i="0" kern="1200">
          <a:solidFill>
            <a:srgbClr val="006BA4"/>
          </a:solidFill>
          <a:latin typeface="Book Antiqua" panose="02040602050305030304" pitchFamily="18" charset="0"/>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006BA4"/>
        </a:buClr>
        <a:buFont typeface="Arial" panose="020B0604020202020204" pitchFamily="34" charset="0"/>
        <a:buChar char="•"/>
        <a:defRPr sz="2700" b="0" i="0" kern="1200">
          <a:solidFill>
            <a:schemeClr val="tx1"/>
          </a:solidFill>
          <a:latin typeface="Book Antiqua" panose="02040602050305030304" pitchFamily="18" charset="0"/>
          <a:ea typeface="+mn-ea"/>
          <a:cs typeface="+mn-cs"/>
        </a:defRPr>
      </a:lvl1pPr>
      <a:lvl2pPr marL="514350" indent="-171450" algn="l" defTabSz="685800" rtl="0" eaLnBrk="1" latinLnBrk="0" hangingPunct="1">
        <a:lnSpc>
          <a:spcPct val="100000"/>
        </a:lnSpc>
        <a:spcBef>
          <a:spcPts val="450"/>
        </a:spcBef>
        <a:spcAft>
          <a:spcPts val="45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857250" indent="-171450" algn="l" defTabSz="685800" rtl="0" eaLnBrk="1" latinLnBrk="0" hangingPunct="1">
        <a:lnSpc>
          <a:spcPct val="100000"/>
        </a:lnSpc>
        <a:spcBef>
          <a:spcPts val="450"/>
        </a:spcBef>
        <a:spcAft>
          <a:spcPts val="450"/>
        </a:spcAft>
        <a:buClr>
          <a:srgbClr val="006BA4"/>
        </a:buClr>
        <a:buSzPct val="70000"/>
        <a:buFont typeface="Courier New" panose="02070309020205020404" pitchFamily="49" charset="0"/>
        <a:buChar char="o"/>
        <a:defRPr sz="2100" b="0" i="0" kern="1200">
          <a:solidFill>
            <a:schemeClr val="tx1"/>
          </a:solidFill>
          <a:latin typeface="Book Antiqua" panose="02040602050305030304" pitchFamily="18" charset="0"/>
          <a:ea typeface="+mn-ea"/>
          <a:cs typeface="+mn-cs"/>
        </a:defRPr>
      </a:lvl3pPr>
      <a:lvl4pPr marL="1200150" indent="-171450" algn="l" defTabSz="685800" rtl="0" eaLnBrk="1" latinLnBrk="0" hangingPunct="1">
        <a:lnSpc>
          <a:spcPct val="100000"/>
        </a:lnSpc>
        <a:spcBef>
          <a:spcPts val="450"/>
        </a:spcBef>
        <a:spcAft>
          <a:spcPts val="450"/>
        </a:spcAft>
        <a:buClr>
          <a:srgbClr val="006BA4"/>
        </a:buClr>
        <a:buSzPct val="60000"/>
        <a:buFont typeface="Wingdings" pitchFamily="2" charset="2"/>
        <a:buChar char="v"/>
        <a:defRPr sz="1800" b="0" i="0" kern="1200">
          <a:solidFill>
            <a:schemeClr val="tx1"/>
          </a:solidFill>
          <a:latin typeface="Book Antiqua" panose="02040602050305030304" pitchFamily="18" charset="0"/>
          <a:ea typeface="+mn-ea"/>
          <a:cs typeface="+mn-cs"/>
        </a:defRPr>
      </a:lvl4pPr>
      <a:lvl5pPr marL="1543050" indent="-171450" algn="l" defTabSz="685800" rtl="0" eaLnBrk="1" latinLnBrk="0" hangingPunct="1">
        <a:lnSpc>
          <a:spcPct val="90000"/>
        </a:lnSpc>
        <a:spcBef>
          <a:spcPts val="375"/>
        </a:spcBef>
        <a:buClr>
          <a:srgbClr val="006BA4"/>
        </a:buClr>
        <a:buSzPct val="60000"/>
        <a:buFont typeface="Wingdings" pitchFamily="2" charset="2"/>
        <a:buChar char="q"/>
        <a:defRPr sz="1800" b="0" i="0" kern="1200">
          <a:solidFill>
            <a:schemeClr val="tx1"/>
          </a:solidFill>
          <a:latin typeface="Book Antiqua" panose="020406020503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www.ctschoollaw.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495800" y="2054225"/>
            <a:ext cx="4495800" cy="2365375"/>
          </a:xfrm>
        </p:spPr>
        <p:txBody>
          <a:bodyPr/>
          <a:lstStyle/>
          <a:p>
            <a:r>
              <a:rPr lang="en-US" sz="3200" dirty="0" smtClean="0">
                <a:latin typeface="Source Sans Pro" charset="0"/>
              </a:rPr>
              <a:t>Title IX Final Regulations:</a:t>
            </a:r>
            <a:br>
              <a:rPr lang="en-US" sz="3200" dirty="0" smtClean="0">
                <a:latin typeface="Source Sans Pro" charset="0"/>
              </a:rPr>
            </a:br>
            <a:r>
              <a:rPr lang="en-US" sz="2000" dirty="0" smtClean="0">
                <a:latin typeface="Source Sans Pro" charset="0"/>
              </a:rPr>
              <a:t>Administrator Training</a:t>
            </a:r>
            <a:endParaRPr lang="en-US" sz="3200" dirty="0">
              <a:latin typeface="Source Sans Pro" charset="0"/>
            </a:endParaRPr>
          </a:p>
        </p:txBody>
      </p:sp>
      <p:sp>
        <p:nvSpPr>
          <p:cNvPr id="14338" name="Subtitle 2"/>
          <p:cNvSpPr>
            <a:spLocks noGrp="1"/>
          </p:cNvSpPr>
          <p:nvPr>
            <p:ph type="subTitle" idx="1"/>
          </p:nvPr>
        </p:nvSpPr>
        <p:spPr>
          <a:xfrm>
            <a:off x="4495800" y="4953000"/>
            <a:ext cx="4495800" cy="1143000"/>
          </a:xfrm>
        </p:spPr>
        <p:txBody>
          <a:bodyPr/>
          <a:lstStyle/>
          <a:p>
            <a:r>
              <a:rPr lang="en-US" sz="1800" dirty="0" smtClean="0">
                <a:solidFill>
                  <a:schemeClr val="bg2">
                    <a:lumMod val="25000"/>
                  </a:schemeClr>
                </a:solidFill>
                <a:latin typeface="Calibri" charset="0"/>
              </a:rPr>
              <a:t>Region One School District</a:t>
            </a:r>
            <a:br>
              <a:rPr lang="en-US" sz="1800" dirty="0" smtClean="0">
                <a:solidFill>
                  <a:schemeClr val="bg2">
                    <a:lumMod val="25000"/>
                  </a:schemeClr>
                </a:solidFill>
                <a:latin typeface="Calibri" charset="0"/>
              </a:rPr>
            </a:br>
            <a:r>
              <a:rPr lang="en-US" sz="1800" dirty="0" smtClean="0">
                <a:solidFill>
                  <a:schemeClr val="bg2">
                    <a:lumMod val="25000"/>
                  </a:schemeClr>
                </a:solidFill>
                <a:latin typeface="Calibri" charset="0"/>
              </a:rPr>
              <a:t>January 12, 2022</a:t>
            </a:r>
            <a:endParaRPr lang="en-US" sz="1800" dirty="0">
              <a:solidFill>
                <a:schemeClr val="bg2">
                  <a:lumMod val="25000"/>
                </a:schemeClr>
              </a:solidFill>
              <a:latin typeface="Calibri" charset="0"/>
            </a:endParaRPr>
          </a:p>
          <a:p>
            <a:endParaRPr lang="en-US" sz="1800" dirty="0">
              <a:solidFill>
                <a:schemeClr val="bg2">
                  <a:lumMod val="25000"/>
                </a:schemeClr>
              </a:solidFill>
              <a:latin typeface="Calibri" charset="0"/>
            </a:endParaRPr>
          </a:p>
        </p:txBody>
      </p:sp>
      <p:sp>
        <p:nvSpPr>
          <p:cNvPr id="14339" name="TextBox 4"/>
          <p:cNvSpPr txBox="1">
            <a:spLocks noChangeArrowheads="1"/>
          </p:cNvSpPr>
          <p:nvPr/>
        </p:nvSpPr>
        <p:spPr bwMode="auto">
          <a:xfrm>
            <a:off x="4495800" y="424809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bg2">
                    <a:lumMod val="25000"/>
                  </a:schemeClr>
                </a:solidFill>
              </a:rPr>
              <a:t>www.ctschoollaw.com</a:t>
            </a:r>
          </a:p>
        </p:txBody>
      </p:sp>
      <p:sp>
        <p:nvSpPr>
          <p:cNvPr id="2" name="Rectangle 1"/>
          <p:cNvSpPr/>
          <p:nvPr/>
        </p:nvSpPr>
        <p:spPr>
          <a:xfrm>
            <a:off x="76200" y="6477000"/>
            <a:ext cx="3054041" cy="253916"/>
          </a:xfrm>
          <a:prstGeom prst="rect">
            <a:avLst/>
          </a:prstGeom>
        </p:spPr>
        <p:txBody>
          <a:bodyPr wrap="none">
            <a:spAutoFit/>
          </a:bodyPr>
          <a:lstStyle/>
          <a:p>
            <a:pPr>
              <a:defRPr/>
            </a:pPr>
            <a:r>
              <a:rPr lang="en-US" sz="1050" dirty="0">
                <a:solidFill>
                  <a:schemeClr val="bg2">
                    <a:lumMod val="25000"/>
                  </a:schemeClr>
                </a:solidFill>
              </a:rPr>
              <a:t>© Shipman &amp; Goodwin LLP </a:t>
            </a:r>
            <a:r>
              <a:rPr lang="en-US" sz="1050" dirty="0" smtClean="0">
                <a:solidFill>
                  <a:schemeClr val="bg2">
                    <a:lumMod val="25000"/>
                  </a:schemeClr>
                </a:solidFill>
              </a:rPr>
              <a:t>2020. </a:t>
            </a:r>
            <a:r>
              <a:rPr lang="en-US" sz="1050" dirty="0">
                <a:solidFill>
                  <a:schemeClr val="bg2">
                    <a:lumMod val="25000"/>
                  </a:schemeClr>
                </a:solidFill>
              </a:rPr>
              <a:t>All rights reserved.</a:t>
            </a:r>
          </a:p>
        </p:txBody>
      </p:sp>
    </p:spTree>
    <p:custDataLst>
      <p:tags r:id="rId1"/>
    </p:custDataLst>
    <p:extLst>
      <p:ext uri="{BB962C8B-B14F-4D97-AF65-F5344CB8AC3E}">
        <p14:creationId xmlns:p14="http://schemas.microsoft.com/office/powerpoint/2010/main" val="79576944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46208"/>
            <a:ext cx="8229600" cy="523220"/>
          </a:xfrm>
        </p:spPr>
        <p:txBody>
          <a:bodyPr>
            <a:spAutoFit/>
          </a:bodyPr>
          <a:lstStyle/>
          <a:p>
            <a:pPr eaLnBrk="1" hangingPunct="1"/>
            <a:r>
              <a:rPr lang="en-US" dirty="0" smtClean="0">
                <a:solidFill>
                  <a:schemeClr val="tx2"/>
                </a:solidFill>
                <a:latin typeface="Source Sans Pro" charset="0"/>
              </a:rPr>
              <a:t>“Sexual Harassment”</a:t>
            </a:r>
            <a:endParaRPr lang="en-US" dirty="0">
              <a:solidFill>
                <a:schemeClr val="tx2"/>
              </a:solidFill>
              <a:latin typeface="Source Sans Pro" charset="0"/>
            </a:endParaRPr>
          </a:p>
        </p:txBody>
      </p:sp>
      <p:sp>
        <p:nvSpPr>
          <p:cNvPr id="173" name="Rectangle 172"/>
          <p:cNvSpPr/>
          <p:nvPr/>
        </p:nvSpPr>
        <p:spPr>
          <a:xfrm>
            <a:off x="4343400" y="7142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08208"/>
            <a:ext cx="9144000" cy="5213350"/>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381000" y="1365408"/>
            <a:ext cx="8382000" cy="4391025"/>
          </a:xfrm>
          <a:prstGeom prst="wedgeRectCallout">
            <a:avLst>
              <a:gd name="adj1" fmla="val -20535"/>
              <a:gd name="adj2" fmla="val 56360"/>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417"/>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696200" y="41848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762000" y="1449148"/>
            <a:ext cx="7848600" cy="4216539"/>
          </a:xfrm>
          <a:prstGeom prst="rect">
            <a:avLst/>
          </a:prstGeom>
          <a:noFill/>
        </p:spPr>
        <p:txBody>
          <a:bodyPr wrap="square" rtlCol="0">
            <a:spAutoFit/>
          </a:bodyPr>
          <a:lstStyle/>
          <a:p>
            <a:r>
              <a:rPr lang="en-US" sz="2400" b="1" dirty="0">
                <a:solidFill>
                  <a:schemeClr val="bg1"/>
                </a:solidFill>
              </a:rPr>
              <a:t>   </a:t>
            </a:r>
            <a:r>
              <a:rPr lang="en-US" sz="2400" dirty="0" smtClean="0">
                <a:solidFill>
                  <a:schemeClr val="bg1"/>
                </a:solidFill>
              </a:rPr>
              <a:t>…Conduct </a:t>
            </a:r>
            <a:r>
              <a:rPr lang="en-US" sz="2400" b="1" dirty="0">
                <a:solidFill>
                  <a:srgbClr val="5E3C63"/>
                </a:solidFill>
              </a:rPr>
              <a:t>on the basis of sex </a:t>
            </a:r>
            <a:r>
              <a:rPr lang="en-US" sz="2400" dirty="0" smtClean="0">
                <a:solidFill>
                  <a:schemeClr val="bg1"/>
                </a:solidFill>
              </a:rPr>
              <a:t>that satisfies one or more of the following:</a:t>
            </a:r>
          </a:p>
          <a:p>
            <a:pPr marL="342900" indent="-342900">
              <a:buFont typeface="Wingdings" panose="05000000000000000000" pitchFamily="2" charset="2"/>
              <a:buChar char="§"/>
            </a:pPr>
            <a:r>
              <a:rPr lang="en-US" sz="2200" dirty="0">
                <a:solidFill>
                  <a:schemeClr val="bg1"/>
                </a:solidFill>
              </a:rPr>
              <a:t>An </a:t>
            </a:r>
            <a:r>
              <a:rPr lang="en-US" sz="2200" b="1" dirty="0">
                <a:solidFill>
                  <a:srgbClr val="5E3C63"/>
                </a:solidFill>
              </a:rPr>
              <a:t>employee</a:t>
            </a:r>
            <a:r>
              <a:rPr lang="en-US" sz="2200" dirty="0">
                <a:solidFill>
                  <a:schemeClr val="bg1"/>
                </a:solidFill>
              </a:rPr>
              <a:t> of the District conditioning the provision of an aid, benefit, or service of the District on an individual’s </a:t>
            </a:r>
            <a:r>
              <a:rPr lang="en-US" sz="2200" b="1" dirty="0">
                <a:solidFill>
                  <a:srgbClr val="5E3C63"/>
                </a:solidFill>
              </a:rPr>
              <a:t>participation in unwelcome sexual conduct</a:t>
            </a:r>
            <a:r>
              <a:rPr lang="en-US" sz="2200" dirty="0">
                <a:solidFill>
                  <a:schemeClr val="bg1"/>
                </a:solidFill>
              </a:rPr>
              <a:t> (i.e., </a:t>
            </a:r>
            <a:r>
              <a:rPr lang="en-US" sz="2200" i="1" dirty="0">
                <a:solidFill>
                  <a:schemeClr val="bg1"/>
                </a:solidFill>
              </a:rPr>
              <a:t>quid pro quo</a:t>
            </a:r>
            <a:r>
              <a:rPr lang="en-US" sz="2200" dirty="0">
                <a:solidFill>
                  <a:schemeClr val="bg1"/>
                </a:solidFill>
              </a:rPr>
              <a:t>); </a:t>
            </a:r>
            <a:endParaRPr lang="en-US" sz="2200" dirty="0" smtClean="0">
              <a:solidFill>
                <a:schemeClr val="bg1"/>
              </a:solidFill>
            </a:endParaRPr>
          </a:p>
          <a:p>
            <a:pPr marL="342900" indent="-342900">
              <a:buFont typeface="Wingdings" panose="05000000000000000000" pitchFamily="2" charset="2"/>
              <a:buChar char="§"/>
            </a:pPr>
            <a:r>
              <a:rPr lang="en-US" sz="2200" b="1" dirty="0">
                <a:solidFill>
                  <a:srgbClr val="5E3C63"/>
                </a:solidFill>
              </a:rPr>
              <a:t>Unwelcome</a:t>
            </a:r>
            <a:r>
              <a:rPr lang="en-US" sz="2200" dirty="0" smtClean="0">
                <a:solidFill>
                  <a:schemeClr val="bg1"/>
                </a:solidFill>
              </a:rPr>
              <a:t> conduct determined by a reasonable person to be so </a:t>
            </a:r>
            <a:r>
              <a:rPr lang="en-US" sz="2200" b="1" dirty="0">
                <a:solidFill>
                  <a:srgbClr val="5E3C63"/>
                </a:solidFill>
              </a:rPr>
              <a:t>severe, pervasive, and objectively offensive </a:t>
            </a:r>
            <a:r>
              <a:rPr lang="en-US" sz="2200" dirty="0" smtClean="0">
                <a:solidFill>
                  <a:schemeClr val="bg1"/>
                </a:solidFill>
              </a:rPr>
              <a:t>that it effectively denies a person equal access to the District’s education programs or activities; or</a:t>
            </a:r>
          </a:p>
          <a:p>
            <a:pPr marL="342900" indent="-342900">
              <a:buFont typeface="Wingdings" panose="05000000000000000000" pitchFamily="2" charset="2"/>
              <a:buChar char="§"/>
            </a:pPr>
            <a:r>
              <a:rPr lang="en-US" sz="2200" b="1" dirty="0">
                <a:solidFill>
                  <a:srgbClr val="5E3C63"/>
                </a:solidFill>
              </a:rPr>
              <a:t>“Sexual assault</a:t>
            </a:r>
            <a:r>
              <a:rPr lang="en-US" sz="2200" b="1" dirty="0" smtClean="0">
                <a:solidFill>
                  <a:srgbClr val="5E3C63"/>
                </a:solidFill>
              </a:rPr>
              <a:t>”* </a:t>
            </a:r>
            <a:r>
              <a:rPr lang="en-US" sz="2000" dirty="0">
                <a:solidFill>
                  <a:schemeClr val="bg1"/>
                </a:solidFill>
              </a:rPr>
              <a:t>(20 U.S.C. 1092(f)(6)(A)(v</a:t>
            </a:r>
            <a:r>
              <a:rPr lang="en-US" sz="2000" dirty="0" smtClean="0">
                <a:solidFill>
                  <a:schemeClr val="bg1"/>
                </a:solidFill>
              </a:rPr>
              <a:t>)), </a:t>
            </a:r>
            <a:r>
              <a:rPr lang="en-US" sz="2200" b="1" dirty="0">
                <a:solidFill>
                  <a:srgbClr val="5E3C63"/>
                </a:solidFill>
              </a:rPr>
              <a:t>“dating violence</a:t>
            </a:r>
            <a:r>
              <a:rPr lang="en-US" sz="2200" b="1" dirty="0" smtClean="0">
                <a:solidFill>
                  <a:srgbClr val="5E3C63"/>
                </a:solidFill>
              </a:rPr>
              <a:t>”*</a:t>
            </a:r>
            <a:r>
              <a:rPr lang="en-US" sz="2200" dirty="0" smtClean="0">
                <a:solidFill>
                  <a:schemeClr val="bg1"/>
                </a:solidFill>
              </a:rPr>
              <a:t> </a:t>
            </a:r>
            <a:r>
              <a:rPr lang="en-US" sz="2000" dirty="0">
                <a:solidFill>
                  <a:schemeClr val="bg1"/>
                </a:solidFill>
              </a:rPr>
              <a:t>(34 U.S.C. 12291(a)(10</a:t>
            </a:r>
            <a:r>
              <a:rPr lang="en-US" sz="2000" dirty="0" smtClean="0">
                <a:solidFill>
                  <a:schemeClr val="bg1"/>
                </a:solidFill>
              </a:rPr>
              <a:t>)), </a:t>
            </a:r>
            <a:r>
              <a:rPr lang="en-US" sz="2200" b="1" dirty="0">
                <a:solidFill>
                  <a:srgbClr val="5E3C63"/>
                </a:solidFill>
              </a:rPr>
              <a:t>“domestic </a:t>
            </a:r>
            <a:r>
              <a:rPr lang="en-US" sz="2200" b="1" dirty="0" smtClean="0">
                <a:solidFill>
                  <a:srgbClr val="5E3C63"/>
                </a:solidFill>
              </a:rPr>
              <a:t>violence”*</a:t>
            </a:r>
            <a:br>
              <a:rPr lang="en-US" sz="2200" b="1" dirty="0" smtClean="0">
                <a:solidFill>
                  <a:srgbClr val="5E3C63"/>
                </a:solidFill>
              </a:rPr>
            </a:br>
            <a:r>
              <a:rPr lang="en-US" sz="2000" b="1" dirty="0" smtClean="0">
                <a:solidFill>
                  <a:srgbClr val="5E3C63"/>
                </a:solidFill>
              </a:rPr>
              <a:t> </a:t>
            </a:r>
            <a:r>
              <a:rPr lang="en-US" sz="2000" dirty="0">
                <a:solidFill>
                  <a:schemeClr val="bg1"/>
                </a:solidFill>
              </a:rPr>
              <a:t>(34 U.S.C. 12291(a)(8</a:t>
            </a:r>
            <a:r>
              <a:rPr lang="en-US" sz="2000" dirty="0" smtClean="0">
                <a:solidFill>
                  <a:schemeClr val="bg1"/>
                </a:solidFill>
              </a:rPr>
              <a:t>)) </a:t>
            </a:r>
            <a:r>
              <a:rPr lang="en-US" sz="2200" dirty="0" smtClean="0">
                <a:solidFill>
                  <a:schemeClr val="bg1"/>
                </a:solidFill>
              </a:rPr>
              <a:t>or </a:t>
            </a:r>
            <a:r>
              <a:rPr lang="en-US" sz="2200" b="1" dirty="0">
                <a:solidFill>
                  <a:srgbClr val="5E3C63"/>
                </a:solidFill>
              </a:rPr>
              <a:t>“stalking</a:t>
            </a:r>
            <a:r>
              <a:rPr lang="en-US" sz="2200" b="1" dirty="0" smtClean="0">
                <a:solidFill>
                  <a:srgbClr val="5E3C63"/>
                </a:solidFill>
              </a:rPr>
              <a:t>”* </a:t>
            </a:r>
            <a:r>
              <a:rPr lang="en-US" sz="2000" dirty="0">
                <a:solidFill>
                  <a:schemeClr val="bg1"/>
                </a:solidFill>
              </a:rPr>
              <a:t>(34 U.S.C. 12291(a)(30</a:t>
            </a:r>
            <a:r>
              <a:rPr lang="en-US" sz="2000" dirty="0" smtClean="0">
                <a:solidFill>
                  <a:schemeClr val="bg1"/>
                </a:solidFill>
              </a:rPr>
              <a:t>)).</a:t>
            </a:r>
            <a:endParaRPr lang="en-US" sz="2000" dirty="0">
              <a:solidFill>
                <a:schemeClr val="bg1"/>
              </a:solidFill>
            </a:endParaRPr>
          </a:p>
        </p:txBody>
      </p:sp>
      <p:sp>
        <p:nvSpPr>
          <p:cNvPr id="5" name="TextBox 4"/>
          <p:cNvSpPr txBox="1"/>
          <p:nvPr/>
        </p:nvSpPr>
        <p:spPr>
          <a:xfrm>
            <a:off x="152400" y="6121492"/>
            <a:ext cx="8990008" cy="307777"/>
          </a:xfrm>
          <a:prstGeom prst="rect">
            <a:avLst/>
          </a:prstGeom>
          <a:noFill/>
        </p:spPr>
        <p:txBody>
          <a:bodyPr wrap="square" rtlCol="0">
            <a:spAutoFit/>
          </a:bodyPr>
          <a:lstStyle/>
          <a:p>
            <a:pPr algn="ctr"/>
            <a:r>
              <a:rPr lang="en-US" sz="1400" dirty="0" smtClean="0">
                <a:solidFill>
                  <a:schemeClr val="bg2">
                    <a:lumMod val="10000"/>
                  </a:schemeClr>
                </a:solidFill>
              </a:rPr>
              <a:t>*These </a:t>
            </a:r>
            <a:r>
              <a:rPr lang="en-US" sz="1400" dirty="0">
                <a:solidFill>
                  <a:schemeClr val="bg2">
                    <a:lumMod val="10000"/>
                  </a:schemeClr>
                </a:solidFill>
              </a:rPr>
              <a:t>definitions can be found in Appendix A of </a:t>
            </a:r>
            <a:r>
              <a:rPr lang="en-US" sz="1400" dirty="0" smtClean="0">
                <a:solidFill>
                  <a:schemeClr val="bg2">
                    <a:lumMod val="10000"/>
                  </a:schemeClr>
                </a:solidFill>
              </a:rPr>
              <a:t>the Shipman &amp; Goodwin model </a:t>
            </a:r>
            <a:r>
              <a:rPr lang="en-US" sz="1400" dirty="0">
                <a:solidFill>
                  <a:schemeClr val="bg2">
                    <a:lumMod val="10000"/>
                  </a:schemeClr>
                </a:solidFill>
              </a:rPr>
              <a:t>Administrative Regulations. </a:t>
            </a: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35626699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“Actual Knowledge”</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1383862"/>
            <a:ext cx="9144000" cy="4246924"/>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532604" y="1838140"/>
            <a:ext cx="8077200" cy="3200400"/>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1136809"/>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4990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4" name="Content Placeholder 2">
            <a:extLst>
              <a:ext uri="{FF2B5EF4-FFF2-40B4-BE49-F238E27FC236}">
                <a16:creationId xmlns:a16="http://schemas.microsoft.com/office/drawing/2014/main" id="{CCAE2CE4-39CA-D74B-91DB-05D1C7FE5A4B}"/>
              </a:ext>
            </a:extLst>
          </p:cNvPr>
          <p:cNvSpPr>
            <a:spLocks noGrp="1"/>
          </p:cNvSpPr>
          <p:nvPr>
            <p:ph idx="1"/>
          </p:nvPr>
        </p:nvSpPr>
        <p:spPr>
          <a:xfrm>
            <a:off x="457200" y="5657279"/>
            <a:ext cx="8229600" cy="830997"/>
          </a:xfrm>
        </p:spPr>
        <p:txBody>
          <a:bodyPr>
            <a:spAutoFit/>
          </a:bodyPr>
          <a:lstStyle/>
          <a:p>
            <a:pPr marL="0" indent="0" algn="ctr" eaLnBrk="1" hangingPunct="1">
              <a:buNone/>
            </a:pPr>
            <a:r>
              <a:rPr lang="en-US" sz="2400" dirty="0" smtClean="0">
                <a:solidFill>
                  <a:schemeClr val="bg2">
                    <a:lumMod val="25000"/>
                  </a:schemeClr>
                </a:solidFill>
                <a:latin typeface="Calibri" charset="0"/>
              </a:rPr>
              <a:t>If </a:t>
            </a:r>
            <a:r>
              <a:rPr lang="en-US" sz="2400" b="1" i="1" dirty="0" smtClean="0">
                <a:solidFill>
                  <a:schemeClr val="bg2">
                    <a:lumMod val="25000"/>
                  </a:schemeClr>
                </a:solidFill>
                <a:latin typeface="Calibri" charset="0"/>
              </a:rPr>
              <a:t>any</a:t>
            </a:r>
            <a:r>
              <a:rPr lang="en-US" sz="2400" dirty="0" smtClean="0">
                <a:solidFill>
                  <a:schemeClr val="bg2">
                    <a:lumMod val="25000"/>
                  </a:schemeClr>
                </a:solidFill>
                <a:latin typeface="Calibri" charset="0"/>
              </a:rPr>
              <a:t> employee is on notice of sexual harassment, the employee must alert the administration as promptly as possible.</a:t>
            </a:r>
            <a:endParaRPr lang="en-US" sz="2400" dirty="0">
              <a:solidFill>
                <a:schemeClr val="bg2">
                  <a:lumMod val="25000"/>
                </a:schemeClr>
              </a:solidFill>
              <a:latin typeface="Calibri" charset="0"/>
            </a:endParaRPr>
          </a:p>
        </p:txBody>
      </p:sp>
      <p:sp>
        <p:nvSpPr>
          <p:cNvPr id="16" name="TextBox 15">
            <a:extLst>
              <a:ext uri="{FF2B5EF4-FFF2-40B4-BE49-F238E27FC236}">
                <a16:creationId xmlns:a16="http://schemas.microsoft.com/office/drawing/2014/main" id="{E4E393AE-4998-AD44-9A7E-3BB78CA89080}"/>
              </a:ext>
            </a:extLst>
          </p:cNvPr>
          <p:cNvSpPr txBox="1"/>
          <p:nvPr/>
        </p:nvSpPr>
        <p:spPr>
          <a:xfrm>
            <a:off x="1066004" y="2130877"/>
            <a:ext cx="7468396" cy="2677656"/>
          </a:xfrm>
          <a:prstGeom prst="rect">
            <a:avLst/>
          </a:prstGeom>
          <a:noFill/>
        </p:spPr>
        <p:txBody>
          <a:bodyPr wrap="square" rtlCol="0">
            <a:spAutoFit/>
          </a:bodyPr>
          <a:lstStyle/>
          <a:p>
            <a:r>
              <a:rPr lang="en-US" sz="2400" dirty="0" smtClean="0">
                <a:solidFill>
                  <a:schemeClr val="bg1"/>
                </a:solidFill>
              </a:rPr>
              <a:t>In elementary and secondary schools, the District is deemed to have </a:t>
            </a:r>
            <a:r>
              <a:rPr lang="en-US" sz="2400" b="1" dirty="0" smtClean="0">
                <a:solidFill>
                  <a:srgbClr val="5E3C63"/>
                </a:solidFill>
              </a:rPr>
              <a:t>actual knowledge </a:t>
            </a:r>
            <a:r>
              <a:rPr lang="en-US" sz="2400" dirty="0" smtClean="0">
                <a:solidFill>
                  <a:schemeClr val="bg1"/>
                </a:solidFill>
              </a:rPr>
              <a:t>when notice of sexual harassment or allegations of sexual harassment:</a:t>
            </a:r>
          </a:p>
          <a:p>
            <a:pPr marL="457200" indent="-457200">
              <a:buFont typeface="+mj-lt"/>
              <a:buAutoNum type="arabicPeriod"/>
            </a:pPr>
            <a:r>
              <a:rPr lang="en-US" sz="2400" dirty="0" smtClean="0">
                <a:solidFill>
                  <a:schemeClr val="bg1"/>
                </a:solidFill>
              </a:rPr>
              <a:t>is given to the Title IX Coordinator</a:t>
            </a:r>
          </a:p>
          <a:p>
            <a:pPr marL="457200" indent="-457200">
              <a:buFont typeface="+mj-lt"/>
              <a:buAutoNum type="arabicPeriod"/>
            </a:pPr>
            <a:r>
              <a:rPr lang="en-US" sz="2400" dirty="0" smtClean="0">
                <a:solidFill>
                  <a:schemeClr val="bg1"/>
                </a:solidFill>
              </a:rPr>
              <a:t>is given to any official of the District</a:t>
            </a:r>
          </a:p>
          <a:p>
            <a:pPr marL="457200" indent="-457200">
              <a:buFont typeface="+mj-lt"/>
              <a:buAutoNum type="arabicPeriod"/>
            </a:pPr>
            <a:r>
              <a:rPr lang="en-US" sz="2400" dirty="0" smtClean="0">
                <a:solidFill>
                  <a:schemeClr val="bg1"/>
                </a:solidFill>
              </a:rPr>
              <a:t>is given </a:t>
            </a:r>
            <a:r>
              <a:rPr lang="en-US" sz="2400" b="1" dirty="0">
                <a:solidFill>
                  <a:srgbClr val="5E3C63"/>
                </a:solidFill>
              </a:rPr>
              <a:t>to any employee of an elementary or secondary school.</a:t>
            </a:r>
          </a:p>
        </p:txBody>
      </p:sp>
      <p:sp>
        <p:nvSpPr>
          <p:cNvPr id="18" name="TextBox 17"/>
          <p:cNvSpPr txBox="1"/>
          <p:nvPr/>
        </p:nvSpPr>
        <p:spPr>
          <a:xfrm>
            <a:off x="457200" y="876695"/>
            <a:ext cx="8458200" cy="430887"/>
          </a:xfrm>
          <a:prstGeom prst="rect">
            <a:avLst/>
          </a:prstGeom>
          <a:noFill/>
        </p:spPr>
        <p:txBody>
          <a:bodyPr wrap="square" rtlCol="0">
            <a:spAutoFit/>
          </a:bodyPr>
          <a:lstStyle/>
          <a:p>
            <a:r>
              <a:rPr lang="en-US" sz="2200" dirty="0" smtClean="0">
                <a:solidFill>
                  <a:schemeClr val="bg2">
                    <a:lumMod val="10000"/>
                  </a:schemeClr>
                </a:solidFill>
              </a:rPr>
              <a:t>The District must respond to “actual knowledge” of sexual harassment.</a:t>
            </a:r>
            <a:endParaRPr lang="en-US" sz="2200" dirty="0"/>
          </a:p>
        </p:txBody>
      </p:sp>
      <p:sp>
        <p:nvSpPr>
          <p:cNvPr id="1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5320215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2967322"/>
              </p:ext>
            </p:extLst>
          </p:nvPr>
        </p:nvGraphicFramePr>
        <p:xfrm>
          <a:off x="-197827" y="139699"/>
          <a:ext cx="9113227" cy="4965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Types of Sexual Harassment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p:cNvSpPr txBox="1"/>
          <p:nvPr/>
        </p:nvSpPr>
        <p:spPr>
          <a:xfrm>
            <a:off x="647700" y="4530545"/>
            <a:ext cx="7848600" cy="1200329"/>
          </a:xfrm>
          <a:prstGeom prst="rect">
            <a:avLst/>
          </a:prstGeom>
          <a:noFill/>
        </p:spPr>
        <p:txBody>
          <a:bodyPr wrap="square" rtlCol="0">
            <a:spAutoFit/>
          </a:bodyPr>
          <a:lstStyle/>
          <a:p>
            <a:r>
              <a:rPr lang="en-US" sz="2400" b="1" dirty="0">
                <a:solidFill>
                  <a:srgbClr val="000066"/>
                </a:solidFill>
              </a:rPr>
              <a:t>Important Note: Definition of sexual harassment under Title VII (employees) and Connecticut law is </a:t>
            </a:r>
            <a:r>
              <a:rPr lang="en-US" sz="2400" b="1" dirty="0" smtClean="0">
                <a:solidFill>
                  <a:srgbClr val="000066"/>
                </a:solidFill>
              </a:rPr>
              <a:t>broader (more protective) </a:t>
            </a:r>
            <a:r>
              <a:rPr lang="en-US" sz="2400" b="1" dirty="0">
                <a:solidFill>
                  <a:srgbClr val="000066"/>
                </a:solidFill>
              </a:rPr>
              <a:t>than this new Title IX definition.</a:t>
            </a:r>
          </a:p>
        </p:txBody>
      </p:sp>
    </p:spTree>
    <p:custDataLst>
      <p:tags r:id="rId1"/>
    </p:custDataLst>
    <p:extLst>
      <p:ext uri="{BB962C8B-B14F-4D97-AF65-F5344CB8AC3E}">
        <p14:creationId xmlns:p14="http://schemas.microsoft.com/office/powerpoint/2010/main" val="3068463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36DB6F25-F528-47BD-9002-4D7056E8AFD9}"/>
                                            </p:graphicEl>
                                          </p:spTgt>
                                        </p:tgtEl>
                                        <p:attrNameLst>
                                          <p:attrName>style.visibility</p:attrName>
                                        </p:attrNameLst>
                                      </p:cBhvr>
                                      <p:to>
                                        <p:strVal val="visible"/>
                                      </p:to>
                                    </p:set>
                                    <p:animEffect transition="in" filter="fade">
                                      <p:cBhvr>
                                        <p:cTn id="7" dur="500"/>
                                        <p:tgtEl>
                                          <p:spTgt spid="2">
                                            <p:graphicEl>
                                              <a:dgm id="{36DB6F25-F528-47BD-9002-4D7056E8AFD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25A0F30-60D4-4C39-A842-99853710EE2D}"/>
                                            </p:graphicEl>
                                          </p:spTgt>
                                        </p:tgtEl>
                                        <p:attrNameLst>
                                          <p:attrName>style.visibility</p:attrName>
                                        </p:attrNameLst>
                                      </p:cBhvr>
                                      <p:to>
                                        <p:strVal val="visible"/>
                                      </p:to>
                                    </p:set>
                                    <p:animEffect transition="in" filter="fade">
                                      <p:cBhvr>
                                        <p:cTn id="10" dur="500"/>
                                        <p:tgtEl>
                                          <p:spTgt spid="2">
                                            <p:graphicEl>
                                              <a:dgm id="{425A0F30-60D4-4C39-A842-99853710EE2D}"/>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graphicEl>
                                              <a:dgm id="{26EAAAEF-2AA4-4EAB-B28A-DD707BDB2043}"/>
                                            </p:graphicEl>
                                          </p:spTgt>
                                        </p:tgtEl>
                                        <p:attrNameLst>
                                          <p:attrName>style.visibility</p:attrName>
                                        </p:attrNameLst>
                                      </p:cBhvr>
                                      <p:to>
                                        <p:strVal val="visible"/>
                                      </p:to>
                                    </p:set>
                                    <p:animEffect transition="in" filter="fade">
                                      <p:cBhvr>
                                        <p:cTn id="14" dur="500"/>
                                        <p:tgtEl>
                                          <p:spTgt spid="2">
                                            <p:graphicEl>
                                              <a:dgm id="{26EAAAEF-2AA4-4EAB-B28A-DD707BDB2043}"/>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graphicEl>
                                              <a:dgm id="{87237833-65E2-4F8D-94FA-5D766F953920}"/>
                                            </p:graphicEl>
                                          </p:spTgt>
                                        </p:tgtEl>
                                        <p:attrNameLst>
                                          <p:attrName>style.visibility</p:attrName>
                                        </p:attrNameLst>
                                      </p:cBhvr>
                                      <p:to>
                                        <p:strVal val="visible"/>
                                      </p:to>
                                    </p:set>
                                    <p:animEffect transition="in" filter="fade">
                                      <p:cBhvr>
                                        <p:cTn id="17" dur="500"/>
                                        <p:tgtEl>
                                          <p:spTgt spid="2">
                                            <p:graphicEl>
                                              <a:dgm id="{87237833-65E2-4F8D-94FA-5D766F953920}"/>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
                                            <p:graphicEl>
                                              <a:dgm id="{255D205D-4B69-4CCF-86F0-DEA9F7DE061C}"/>
                                            </p:graphicEl>
                                          </p:spTgt>
                                        </p:tgtEl>
                                        <p:attrNameLst>
                                          <p:attrName>style.visibility</p:attrName>
                                        </p:attrNameLst>
                                      </p:cBhvr>
                                      <p:to>
                                        <p:strVal val="visible"/>
                                      </p:to>
                                    </p:set>
                                    <p:animEffect transition="in" filter="fade">
                                      <p:cBhvr>
                                        <p:cTn id="21" dur="500"/>
                                        <p:tgtEl>
                                          <p:spTgt spid="2">
                                            <p:graphicEl>
                                              <a:dgm id="{255D205D-4B69-4CCF-86F0-DEA9F7DE061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E5B5A967-3548-404E-9C82-621CC1D437CF}"/>
                                            </p:graphicEl>
                                          </p:spTgt>
                                        </p:tgtEl>
                                        <p:attrNameLst>
                                          <p:attrName>style.visibility</p:attrName>
                                        </p:attrNameLst>
                                      </p:cBhvr>
                                      <p:to>
                                        <p:strVal val="visible"/>
                                      </p:to>
                                    </p:set>
                                    <p:animEffect transition="in" filter="fade">
                                      <p:cBhvr>
                                        <p:cTn id="24" dur="500"/>
                                        <p:tgtEl>
                                          <p:spTgt spid="2">
                                            <p:graphicEl>
                                              <a:dgm id="{E5B5A967-3548-404E-9C82-621CC1D437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Quid Pro Quo</a:t>
            </a:r>
            <a:endParaRPr lang="en-US" dirty="0">
              <a:solidFill>
                <a:schemeClr val="tx2"/>
              </a:solidFill>
              <a:latin typeface="Source Sans Pro" charset="0"/>
            </a:endParaRPr>
          </a:p>
        </p:txBody>
      </p:sp>
      <p:sp>
        <p:nvSpPr>
          <p:cNvPr id="22" name="Rectangle 21"/>
          <p:cNvSpPr/>
          <p:nvPr/>
        </p:nvSpPr>
        <p:spPr>
          <a:xfrm>
            <a:off x="4343400" y="82605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p:cNvSpPr txBox="1"/>
          <p:nvPr/>
        </p:nvSpPr>
        <p:spPr>
          <a:xfrm>
            <a:off x="457200" y="985877"/>
            <a:ext cx="8229600" cy="369332"/>
          </a:xfrm>
          <a:prstGeom prst="rect">
            <a:avLst/>
          </a:prstGeom>
          <a:noFill/>
        </p:spPr>
        <p:txBody>
          <a:bodyPr wrap="square" rtlCol="0">
            <a:spAutoFit/>
          </a:bodyPr>
          <a:lstStyle/>
          <a:p>
            <a:pPr algn="ctr"/>
            <a:r>
              <a:rPr lang="en-US" dirty="0" smtClean="0">
                <a:solidFill>
                  <a:schemeClr val="bg2">
                    <a:lumMod val="10000"/>
                  </a:schemeClr>
                </a:solidFill>
              </a:rPr>
              <a:t>“This for That”</a:t>
            </a:r>
            <a:endParaRPr lang="en-US" dirty="0">
              <a:solidFill>
                <a:schemeClr val="bg2">
                  <a:lumMod val="10000"/>
                </a:schemeClr>
              </a:solidFill>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4478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spcBef>
                <a:spcPts val="600"/>
              </a:spcBef>
              <a:spcAft>
                <a:spcPts val="600"/>
              </a:spcAft>
              <a:buClr>
                <a:srgbClr val="008080"/>
              </a:buClr>
              <a:buFont typeface="Arial" panose="020B0604020202020204" pitchFamily="34" charset="0"/>
              <a:buChar char="•"/>
              <a:defRPr/>
            </a:pPr>
            <a:r>
              <a:rPr lang="en-US" sz="2200" dirty="0">
                <a:solidFill>
                  <a:schemeClr val="bg2">
                    <a:lumMod val="10000"/>
                  </a:schemeClr>
                </a:solidFill>
              </a:rPr>
              <a:t>When a teacher or other school employee conditions an educational decision or benefit on the student’s submission to unwelcome sexual conduct. </a:t>
            </a:r>
            <a:endParaRPr lang="en-US" sz="2000" dirty="0">
              <a:solidFill>
                <a:schemeClr val="bg2">
                  <a:lumMod val="10000"/>
                </a:schemeClr>
              </a:solidFill>
            </a:endParaRPr>
          </a:p>
          <a:p>
            <a:pPr marL="1085850" lvl="1" indent="-342900">
              <a:spcBef>
                <a:spcPts val="600"/>
              </a:spcBef>
              <a:spcAft>
                <a:spcPts val="600"/>
              </a:spcAft>
              <a:buClr>
                <a:srgbClr val="008080"/>
              </a:buClr>
              <a:buFont typeface="Wingdings" panose="05000000000000000000" pitchFamily="2" charset="2"/>
              <a:buChar char="§"/>
              <a:defRPr/>
            </a:pPr>
            <a:r>
              <a:rPr lang="en-US" sz="2200" dirty="0">
                <a:solidFill>
                  <a:schemeClr val="bg2">
                    <a:lumMod val="10000"/>
                  </a:schemeClr>
                </a:solidFill>
              </a:rPr>
              <a:t>Submission to such conduct may either be made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explicitly </a:t>
            </a:r>
            <a:r>
              <a:rPr lang="en-US" sz="2200" dirty="0">
                <a:solidFill>
                  <a:schemeClr val="bg2">
                    <a:lumMod val="10000"/>
                  </a:schemeClr>
                </a:solidFill>
              </a:rPr>
              <a:t>or implicitly.</a:t>
            </a:r>
          </a:p>
          <a:p>
            <a:pPr marL="1085850" lvl="1" indent="-342900">
              <a:spcBef>
                <a:spcPts val="600"/>
              </a:spcBef>
              <a:spcAft>
                <a:spcPts val="600"/>
              </a:spcAft>
              <a:buClr>
                <a:srgbClr val="008080"/>
              </a:buClr>
              <a:buFont typeface="Wingdings" panose="05000000000000000000" pitchFamily="2" charset="2"/>
              <a:buChar char="§"/>
              <a:defRPr/>
            </a:pPr>
            <a:r>
              <a:rPr lang="en-US" sz="2200" dirty="0">
                <a:solidFill>
                  <a:schemeClr val="bg2">
                    <a:lumMod val="10000"/>
                  </a:schemeClr>
                </a:solidFill>
              </a:rPr>
              <a:t>If this occurs, it does not matter whether the student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resists </a:t>
            </a:r>
            <a:r>
              <a:rPr lang="en-US" sz="2200" dirty="0">
                <a:solidFill>
                  <a:schemeClr val="bg2">
                    <a:lumMod val="10000"/>
                  </a:schemeClr>
                </a:solidFill>
              </a:rPr>
              <a:t>and suffers the threatened harm or submits to </a:t>
            </a:r>
            <a:r>
              <a:rPr lang="en-US" sz="2200" dirty="0" smtClean="0">
                <a:solidFill>
                  <a:schemeClr val="bg2">
                    <a:lumMod val="10000"/>
                  </a:schemeClr>
                </a:solidFill>
              </a:rPr>
              <a:t/>
            </a:r>
            <a:br>
              <a:rPr lang="en-US" sz="2200" dirty="0" smtClean="0">
                <a:solidFill>
                  <a:schemeClr val="bg2">
                    <a:lumMod val="10000"/>
                  </a:schemeClr>
                </a:solidFill>
              </a:rPr>
            </a:br>
            <a:r>
              <a:rPr lang="en-US" sz="2200" dirty="0" smtClean="0">
                <a:solidFill>
                  <a:schemeClr val="bg2">
                    <a:lumMod val="10000"/>
                  </a:schemeClr>
                </a:solidFill>
              </a:rPr>
              <a:t>and </a:t>
            </a:r>
            <a:r>
              <a:rPr lang="en-US" sz="2200" dirty="0">
                <a:solidFill>
                  <a:schemeClr val="bg2">
                    <a:lumMod val="10000"/>
                  </a:schemeClr>
                </a:solidFill>
              </a:rPr>
              <a:t>avoids the threatened harm.</a:t>
            </a:r>
          </a:p>
          <a:p>
            <a:pPr marL="342900" lvl="0" indent="-342900">
              <a:spcBef>
                <a:spcPts val="600"/>
              </a:spcBef>
              <a:spcAft>
                <a:spcPts val="600"/>
              </a:spcAft>
              <a:buClr>
                <a:srgbClr val="008080"/>
              </a:buClr>
              <a:buFont typeface="Arial" panose="020B0604020202020204" pitchFamily="34" charset="0"/>
              <a:buChar char="•"/>
              <a:defRPr/>
            </a:pPr>
            <a:r>
              <a:rPr lang="en-US" sz="2200" dirty="0">
                <a:solidFill>
                  <a:schemeClr val="bg2">
                    <a:lumMod val="10000"/>
                  </a:schemeClr>
                </a:solidFill>
              </a:rPr>
              <a:t>Quid pro quo harassment can also occur when </a:t>
            </a:r>
            <a:r>
              <a:rPr lang="en-US" sz="2200" dirty="0" smtClean="0">
                <a:solidFill>
                  <a:schemeClr val="bg2">
                    <a:lumMod val="10000"/>
                  </a:schemeClr>
                </a:solidFill>
              </a:rPr>
              <a:t>a </a:t>
            </a:r>
            <a:r>
              <a:rPr lang="en-US" sz="2200" dirty="0">
                <a:solidFill>
                  <a:schemeClr val="bg2">
                    <a:lumMod val="10000"/>
                  </a:schemeClr>
                </a:solidFill>
              </a:rPr>
              <a:t>District employee conditions a benefit or service on another employee’s submission to unwelcome conduct. </a:t>
            </a: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57566433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044439"/>
            <a:ext cx="9144000" cy="4564335"/>
            <a:chOff x="0" y="1428750"/>
            <a:chExt cx="9144000" cy="1828800"/>
          </a:xfrm>
        </p:grpSpPr>
        <p:sp>
          <p:nvSpPr>
            <p:cNvPr id="12" name="Rectangle 11"/>
            <p:cNvSpPr/>
            <p:nvPr/>
          </p:nvSpPr>
          <p:spPr>
            <a:xfrm>
              <a:off x="3733800" y="1428750"/>
              <a:ext cx="5410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7338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Severe, Pervasive, Offensive Unwelcome Conduct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4114800" y="1154631"/>
            <a:ext cx="49149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spcBef>
                <a:spcPts val="600"/>
              </a:spcBef>
              <a:spcAft>
                <a:spcPts val="600"/>
              </a:spcAft>
              <a:defRPr/>
            </a:pPr>
            <a:r>
              <a:rPr lang="en-US" sz="2700" dirty="0">
                <a:solidFill>
                  <a:prstClr val="white"/>
                </a:solidFill>
              </a:rPr>
              <a:t>When a teacher, school employee, other student, or third party engages in unwelcome conduct that is determined by a reasonable person to be so severe, pervasive, and objectively offensive that it effectively denies a person equal access to the District’s education program or activity. </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23989" r="12883"/>
          <a:stretch/>
        </p:blipFill>
        <p:spPr>
          <a:xfrm>
            <a:off x="0" y="1044438"/>
            <a:ext cx="3733800" cy="4564335"/>
          </a:xfrm>
          <a:prstGeom prst="rect">
            <a:avLst/>
          </a:prstGeom>
        </p:spPr>
      </p:pic>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86378462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212092"/>
            <a:ext cx="8229600" cy="523220"/>
          </a:xfrm>
        </p:spPr>
        <p:txBody>
          <a:bodyPr>
            <a:spAutoFit/>
          </a:bodyPr>
          <a:lstStyle/>
          <a:p>
            <a:pPr eaLnBrk="1" hangingPunct="1"/>
            <a:r>
              <a:rPr lang="en-US" dirty="0" smtClean="0">
                <a:solidFill>
                  <a:schemeClr val="tx2"/>
                </a:solidFill>
                <a:latin typeface="Source Sans Pro" charset="0"/>
              </a:rPr>
              <a:t>Sex-Based Offenses</a:t>
            </a:r>
            <a:endParaRPr lang="en-US" dirty="0">
              <a:solidFill>
                <a:schemeClr val="tx2"/>
              </a:solidFill>
              <a:latin typeface="Source Sans Pro" charset="0"/>
            </a:endParaRPr>
          </a:p>
        </p:txBody>
      </p:sp>
      <p:sp>
        <p:nvSpPr>
          <p:cNvPr id="173" name="Rectangle 172"/>
          <p:cNvSpPr/>
          <p:nvPr/>
        </p:nvSpPr>
        <p:spPr>
          <a:xfrm>
            <a:off x="4343400" y="78009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90599"/>
            <a:ext cx="9144000" cy="4343401"/>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457200" y="1341036"/>
            <a:ext cx="8382000" cy="3383364"/>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346"/>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391400" y="3200400"/>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990600" y="1956838"/>
            <a:ext cx="7848600" cy="1754326"/>
          </a:xfrm>
          <a:prstGeom prst="rect">
            <a:avLst/>
          </a:prstGeom>
          <a:noFill/>
        </p:spPr>
        <p:txBody>
          <a:bodyPr wrap="square" rtlCol="0">
            <a:spAutoFit/>
          </a:bodyPr>
          <a:lstStyle/>
          <a:p>
            <a:pPr marL="342900" indent="-342900">
              <a:buFont typeface="Wingdings" panose="05000000000000000000" pitchFamily="2" charset="2"/>
              <a:buChar char="§"/>
            </a:pPr>
            <a:r>
              <a:rPr lang="en-US" sz="2800" b="1" dirty="0">
                <a:solidFill>
                  <a:srgbClr val="5E3C63"/>
                </a:solidFill>
              </a:rPr>
              <a:t>“Sexual assault</a:t>
            </a:r>
            <a:r>
              <a:rPr lang="en-US" sz="2800" b="1" dirty="0" smtClean="0">
                <a:solidFill>
                  <a:srgbClr val="5E3C63"/>
                </a:solidFill>
              </a:rPr>
              <a:t>” </a:t>
            </a:r>
            <a:r>
              <a:rPr lang="en-US" sz="2400" dirty="0">
                <a:solidFill>
                  <a:schemeClr val="bg1"/>
                </a:solidFill>
              </a:rPr>
              <a:t>(20 U.S.C. 1092(f)(6)(A)(v)), </a:t>
            </a:r>
            <a:r>
              <a:rPr lang="en-US" sz="2800" b="1" dirty="0">
                <a:solidFill>
                  <a:srgbClr val="5E3C63"/>
                </a:solidFill>
              </a:rPr>
              <a:t>“dating violence</a:t>
            </a:r>
            <a:r>
              <a:rPr lang="en-US" sz="2800" b="1" dirty="0" smtClean="0">
                <a:solidFill>
                  <a:srgbClr val="5E3C63"/>
                </a:solidFill>
              </a:rPr>
              <a:t>”</a:t>
            </a:r>
            <a:r>
              <a:rPr lang="en-US" sz="2800" dirty="0" smtClean="0">
                <a:solidFill>
                  <a:schemeClr val="bg1"/>
                </a:solidFill>
              </a:rPr>
              <a:t> </a:t>
            </a:r>
            <a:r>
              <a:rPr lang="en-US" sz="2400" dirty="0">
                <a:solidFill>
                  <a:schemeClr val="bg1"/>
                </a:solidFill>
              </a:rPr>
              <a:t>(34 U.S.C. 12291(a)(10)), </a:t>
            </a:r>
            <a:r>
              <a:rPr lang="en-US" sz="2800" b="1" dirty="0">
                <a:solidFill>
                  <a:srgbClr val="5E3C63"/>
                </a:solidFill>
              </a:rPr>
              <a:t>“domestic violence</a:t>
            </a:r>
            <a:r>
              <a:rPr lang="en-US" sz="2800" b="1" dirty="0" smtClean="0">
                <a:solidFill>
                  <a:srgbClr val="5E3C63"/>
                </a:solidFill>
              </a:rPr>
              <a:t>” </a:t>
            </a:r>
            <a:r>
              <a:rPr lang="en-US" sz="2400" dirty="0" smtClean="0">
                <a:solidFill>
                  <a:schemeClr val="bg1"/>
                </a:solidFill>
              </a:rPr>
              <a:t>(</a:t>
            </a:r>
            <a:r>
              <a:rPr lang="en-US" sz="2400" dirty="0">
                <a:solidFill>
                  <a:schemeClr val="bg1"/>
                </a:solidFill>
              </a:rPr>
              <a:t>34 U.S.C. 12291(a)(8)) </a:t>
            </a:r>
            <a:r>
              <a:rPr lang="en-US" sz="2800" dirty="0">
                <a:solidFill>
                  <a:schemeClr val="bg1"/>
                </a:solidFill>
              </a:rPr>
              <a:t>or </a:t>
            </a:r>
            <a:r>
              <a:rPr lang="en-US" sz="2800" b="1" dirty="0">
                <a:solidFill>
                  <a:srgbClr val="5E3C63"/>
                </a:solidFill>
              </a:rPr>
              <a:t>“stalking</a:t>
            </a:r>
            <a:r>
              <a:rPr lang="en-US" sz="2800" b="1" dirty="0" smtClean="0">
                <a:solidFill>
                  <a:srgbClr val="5E3C63"/>
                </a:solidFill>
              </a:rPr>
              <a:t>” </a:t>
            </a:r>
            <a:r>
              <a:rPr lang="en-US" sz="2400" dirty="0">
                <a:solidFill>
                  <a:schemeClr val="bg1"/>
                </a:solidFill>
              </a:rPr>
              <a:t>(34 U.S.C. 12291(a)(30)).</a:t>
            </a: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5307734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Examples of Sexual Harassment</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143000"/>
            <a:ext cx="81534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spcBef>
                <a:spcPts val="600"/>
              </a:spcBef>
              <a:spcAft>
                <a:spcPts val="600"/>
              </a:spcAft>
              <a:buClr>
                <a:srgbClr val="008080"/>
              </a:buClr>
              <a:defRPr/>
            </a:pPr>
            <a:r>
              <a:rPr lang="en-US" sz="2000" dirty="0">
                <a:solidFill>
                  <a:schemeClr val="bg2">
                    <a:lumMod val="10000"/>
                  </a:schemeClr>
                </a:solidFill>
              </a:rPr>
              <a:t>Unwanted sexual advances, requests for sexual favors, or other verbal, nonverbal, or physical conduct of a sexual nature including:</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Statements or other conduct indicating that a student’s submission to, or rejection of, sexual overtures or advances will affect the student’s grades and/or other academic progress.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Unwelcome attention and/or advances of a sexual nature, including verbal comments, sexual invitations, leering and physical touching.</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Display of sexually suggestive objects, or use of sexually suggestive or obscene remarks, invitations, letters, emails, text messages, notes, slurs, jokes, pictures, cartoons, epithets or gestures.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Touching of a sexual nature or telling sexual or dirty jokes.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Making sexual comments, jokes or gestures (written or verbal).</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Distributing sexually explicit images such as drawings or pictures, or written materials (including cyber-distribution).</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Transmitting or displaying emails or websites of a sexual nature.</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Calling students sexually charged names.</a:t>
            </a:r>
          </a:p>
          <a:p>
            <a:pPr marL="457200" lvl="0" indent="-457200">
              <a:spcBef>
                <a:spcPts val="300"/>
              </a:spcBef>
              <a:spcAft>
                <a:spcPts val="300"/>
              </a:spcAft>
              <a:buClr>
                <a:srgbClr val="008080"/>
              </a:buClr>
              <a:buFont typeface="Arial" panose="020B0604020202020204" pitchFamily="34" charset="0"/>
              <a:buChar char="•"/>
              <a:defRPr/>
            </a:pPr>
            <a:r>
              <a:rPr lang="en-US" sz="1600" dirty="0">
                <a:solidFill>
                  <a:schemeClr val="bg2">
                    <a:lumMod val="10000"/>
                  </a:schemeClr>
                </a:solidFill>
              </a:rPr>
              <a:t>Spreading sexual rumors.</a:t>
            </a: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53254981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609600" y="-152400"/>
          <a:ext cx="6096000" cy="731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Reporting</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TextBox 6"/>
          <p:cNvSpPr txBox="1"/>
          <p:nvPr/>
        </p:nvSpPr>
        <p:spPr>
          <a:xfrm>
            <a:off x="3581400" y="1508161"/>
            <a:ext cx="5105400" cy="1785104"/>
          </a:xfrm>
          <a:prstGeom prst="rect">
            <a:avLst/>
          </a:prstGeom>
          <a:noFill/>
        </p:spPr>
        <p:txBody>
          <a:bodyPr wrap="square" rtlCol="0">
            <a:spAutoFit/>
          </a:bodyPr>
          <a:lstStyle/>
          <a:p>
            <a:r>
              <a:rPr lang="en-US" dirty="0">
                <a:solidFill>
                  <a:schemeClr val="tx2"/>
                </a:solidFill>
              </a:rPr>
              <a:t>Any person may report sex discrimination, including sexual harassment, whether or not the person reporting is the person alleged to be the victim of conduct that could constitute sex discrimination or sexual harassment.</a:t>
            </a:r>
          </a:p>
          <a:p>
            <a:endParaRPr lang="en-US" sz="2000" dirty="0"/>
          </a:p>
        </p:txBody>
      </p:sp>
      <p:sp>
        <p:nvSpPr>
          <p:cNvPr id="10" name="TextBox 9"/>
          <p:cNvSpPr txBox="1"/>
          <p:nvPr/>
        </p:nvSpPr>
        <p:spPr>
          <a:xfrm>
            <a:off x="4038601" y="3287771"/>
            <a:ext cx="4648199" cy="954107"/>
          </a:xfrm>
          <a:prstGeom prst="rect">
            <a:avLst/>
          </a:prstGeom>
          <a:noFill/>
        </p:spPr>
        <p:txBody>
          <a:bodyPr wrap="square" rtlCol="0">
            <a:spAutoFit/>
          </a:bodyPr>
          <a:lstStyle/>
          <a:p>
            <a:r>
              <a:rPr lang="en-US" dirty="0">
                <a:solidFill>
                  <a:schemeClr val="tx2"/>
                </a:solidFill>
              </a:rPr>
              <a:t>All employees of the District have an obligation to report instances of sexual harassment. </a:t>
            </a:r>
          </a:p>
          <a:p>
            <a:endParaRPr lang="en-US" sz="2000" dirty="0"/>
          </a:p>
        </p:txBody>
      </p:sp>
      <p:sp>
        <p:nvSpPr>
          <p:cNvPr id="11" name="TextBox 10"/>
          <p:cNvSpPr txBox="1"/>
          <p:nvPr/>
        </p:nvSpPr>
        <p:spPr>
          <a:xfrm>
            <a:off x="3726611" y="4459124"/>
            <a:ext cx="4572000" cy="1508105"/>
          </a:xfrm>
          <a:prstGeom prst="rect">
            <a:avLst/>
          </a:prstGeom>
          <a:noFill/>
        </p:spPr>
        <p:txBody>
          <a:bodyPr wrap="square" rtlCol="0">
            <a:spAutoFit/>
          </a:bodyPr>
          <a:lstStyle/>
          <a:p>
            <a:r>
              <a:rPr lang="en-US" dirty="0">
                <a:solidFill>
                  <a:schemeClr val="tx2"/>
                </a:solidFill>
              </a:rPr>
              <a:t>Only conduct that is alleged to have occurred </a:t>
            </a:r>
            <a:r>
              <a:rPr lang="en-US" dirty="0" smtClean="0">
                <a:solidFill>
                  <a:schemeClr val="tx2"/>
                </a:solidFill>
              </a:rPr>
              <a:t>against a current student or employee, or an applicant, and in </a:t>
            </a:r>
            <a:r>
              <a:rPr lang="en-US" dirty="0">
                <a:solidFill>
                  <a:schemeClr val="tx2"/>
                </a:solidFill>
              </a:rPr>
              <a:t>the United </a:t>
            </a:r>
            <a:r>
              <a:rPr lang="en-US" dirty="0" smtClean="0">
                <a:solidFill>
                  <a:schemeClr val="tx2"/>
                </a:solidFill>
              </a:rPr>
              <a:t>States, </a:t>
            </a:r>
            <a:r>
              <a:rPr lang="en-US" dirty="0">
                <a:solidFill>
                  <a:schemeClr val="tx2"/>
                </a:solidFill>
              </a:rPr>
              <a:t>falls under Title IX. </a:t>
            </a:r>
          </a:p>
          <a:p>
            <a:endParaRPr lang="en-US" sz="2000" dirty="0"/>
          </a:p>
        </p:txBody>
      </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71973870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General Response to Sexual Harassment</a:t>
            </a:r>
            <a:endParaRPr lang="en-US" dirty="0">
              <a:solidFill>
                <a:schemeClr val="tx2"/>
              </a:solidFill>
              <a:latin typeface="Source Sans Pro" charset="0"/>
            </a:endParaRPr>
          </a:p>
        </p:txBody>
      </p:sp>
      <p:sp>
        <p:nvSpPr>
          <p:cNvPr id="43" name="Rectangle 42"/>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0" name="Group 29"/>
          <p:cNvGrpSpPr>
            <a:grpSpLocks/>
          </p:cNvGrpSpPr>
          <p:nvPr/>
        </p:nvGrpSpPr>
        <p:grpSpPr bwMode="auto">
          <a:xfrm>
            <a:off x="0" y="3625168"/>
            <a:ext cx="9144000" cy="2438400"/>
            <a:chOff x="0" y="1657350"/>
            <a:chExt cx="9144000" cy="1657350"/>
          </a:xfrm>
        </p:grpSpPr>
        <p:sp>
          <p:nvSpPr>
            <p:cNvPr id="31" name="Rectangle 30"/>
            <p:cNvSpPr/>
            <p:nvPr/>
          </p:nvSpPr>
          <p:spPr>
            <a:xfrm>
              <a:off x="0" y="165735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a:off x="4572000" y="1657350"/>
              <a:ext cx="4572000" cy="1657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Isosceles Triangle 32"/>
            <p:cNvSpPr/>
            <p:nvPr/>
          </p:nvSpPr>
          <p:spPr>
            <a:xfrm rot="16200000" flipH="1">
              <a:off x="4313040" y="2368351"/>
              <a:ext cx="327422" cy="2127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4" name="Group 33"/>
          <p:cNvGrpSpPr>
            <a:grpSpLocks/>
          </p:cNvGrpSpPr>
          <p:nvPr/>
        </p:nvGrpSpPr>
        <p:grpSpPr bwMode="auto">
          <a:xfrm>
            <a:off x="0" y="1262968"/>
            <a:ext cx="9144000" cy="2362200"/>
            <a:chOff x="0" y="0"/>
            <a:chExt cx="9144000" cy="1657350"/>
          </a:xfrm>
        </p:grpSpPr>
        <p:sp>
          <p:nvSpPr>
            <p:cNvPr id="35" name="Rectangle 34"/>
            <p:cNvSpPr/>
            <p:nvPr/>
          </p:nvSpPr>
          <p:spPr>
            <a:xfrm>
              <a:off x="4572000" y="0"/>
              <a:ext cx="4572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a:xfrm>
              <a:off x="0" y="0"/>
              <a:ext cx="4572000" cy="165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Isosceles Triangle 39"/>
            <p:cNvSpPr/>
            <p:nvPr/>
          </p:nvSpPr>
          <p:spPr>
            <a:xfrm rot="5400000">
              <a:off x="4511278" y="723107"/>
              <a:ext cx="326231" cy="211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Content Placeholder 2"/>
          <p:cNvSpPr txBox="1">
            <a:spLocks/>
          </p:cNvSpPr>
          <p:nvPr/>
        </p:nvSpPr>
        <p:spPr bwMode="auto">
          <a:xfrm>
            <a:off x="247931" y="1489944"/>
            <a:ext cx="386687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spcBef>
                <a:spcPct val="20000"/>
              </a:spcBef>
              <a:buFont typeface="Arial" charset="0"/>
              <a:buNone/>
            </a:pPr>
            <a:r>
              <a:rPr lang="en-US" dirty="0" smtClean="0">
                <a:solidFill>
                  <a:schemeClr val="bg1"/>
                </a:solidFill>
              </a:rPr>
              <a:t>If the District has </a:t>
            </a:r>
            <a:r>
              <a:rPr lang="en-US" b="1" dirty="0" smtClean="0">
                <a:solidFill>
                  <a:schemeClr val="bg1"/>
                </a:solidFill>
              </a:rPr>
              <a:t>actual knowledge</a:t>
            </a:r>
            <a:r>
              <a:rPr lang="en-US" dirty="0" smtClean="0">
                <a:solidFill>
                  <a:schemeClr val="bg1"/>
                </a:solidFill>
              </a:rPr>
              <a:t> of sexual harassment in a District education program </a:t>
            </a:r>
          </a:p>
          <a:p>
            <a:pPr algn="r" eaLnBrk="1" hangingPunct="1">
              <a:spcBef>
                <a:spcPct val="20000"/>
              </a:spcBef>
              <a:buFont typeface="Arial" charset="0"/>
              <a:buNone/>
            </a:pPr>
            <a:r>
              <a:rPr lang="en-US" dirty="0" smtClean="0">
                <a:solidFill>
                  <a:schemeClr val="bg1"/>
                </a:solidFill>
              </a:rPr>
              <a:t>or activity…</a:t>
            </a:r>
          </a:p>
          <a:p>
            <a:pPr algn="r" eaLnBrk="1" hangingPunct="1">
              <a:spcBef>
                <a:spcPct val="20000"/>
              </a:spcBef>
              <a:buFont typeface="Arial" charset="0"/>
              <a:buNone/>
            </a:pPr>
            <a:endParaRPr lang="en-US" sz="2000" dirty="0">
              <a:solidFill>
                <a:schemeClr val="bg1"/>
              </a:solidFill>
            </a:endParaRPr>
          </a:p>
          <a:p>
            <a:pPr algn="r" eaLnBrk="1" hangingPunct="1">
              <a:lnSpc>
                <a:spcPct val="150000"/>
              </a:lnSpc>
              <a:spcBef>
                <a:spcPct val="20000"/>
              </a:spcBef>
              <a:buFont typeface="Arial" charset="0"/>
              <a:buNone/>
            </a:pPr>
            <a:endParaRPr lang="en-US" sz="1050" dirty="0">
              <a:solidFill>
                <a:schemeClr val="bg1"/>
              </a:solidFill>
            </a:endParaRPr>
          </a:p>
        </p:txBody>
      </p:sp>
      <p:sp>
        <p:nvSpPr>
          <p:cNvPr id="45" name="Content Placeholder 2"/>
          <p:cNvSpPr txBox="1">
            <a:spLocks/>
          </p:cNvSpPr>
          <p:nvPr/>
        </p:nvSpPr>
        <p:spPr bwMode="auto">
          <a:xfrm>
            <a:off x="4902937" y="3881719"/>
            <a:ext cx="4088743" cy="10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spcAft>
                <a:spcPts val="600"/>
              </a:spcAft>
              <a:buFont typeface="Arial" charset="0"/>
              <a:buNone/>
            </a:pPr>
            <a:r>
              <a:rPr lang="en-US" dirty="0" smtClean="0">
                <a:solidFill>
                  <a:schemeClr val="bg1"/>
                </a:solidFill>
              </a:rPr>
              <a:t>The District is </a:t>
            </a:r>
            <a:r>
              <a:rPr lang="en-US" b="1" dirty="0" smtClean="0">
                <a:solidFill>
                  <a:schemeClr val="accent1">
                    <a:lumMod val="50000"/>
                  </a:schemeClr>
                </a:solidFill>
              </a:rPr>
              <a:t>deliberately indifferent </a:t>
            </a:r>
            <a:r>
              <a:rPr lang="en-US" dirty="0" smtClean="0">
                <a:solidFill>
                  <a:schemeClr val="bg1"/>
                </a:solidFill>
              </a:rPr>
              <a:t>only if its response to sexual harassment is </a:t>
            </a:r>
            <a:r>
              <a:rPr lang="en-US" b="1" dirty="0" smtClean="0">
                <a:solidFill>
                  <a:schemeClr val="accent1">
                    <a:lumMod val="50000"/>
                  </a:schemeClr>
                </a:solidFill>
              </a:rPr>
              <a:t>clearly unreasonable</a:t>
            </a:r>
            <a:r>
              <a:rPr lang="en-US" dirty="0" smtClean="0">
                <a:solidFill>
                  <a:schemeClr val="bg1"/>
                </a:solidFill>
              </a:rPr>
              <a:t> in light of known circumstances.</a:t>
            </a:r>
            <a:endParaRPr lang="en-US" dirty="0">
              <a:solidFill>
                <a:schemeClr val="bg1"/>
              </a:solidFill>
            </a:endParaRPr>
          </a:p>
        </p:txBody>
      </p:sp>
      <p:sp>
        <p:nvSpPr>
          <p:cNvPr id="46" name="Content Placeholder 2"/>
          <p:cNvSpPr txBox="1">
            <a:spLocks/>
          </p:cNvSpPr>
          <p:nvPr/>
        </p:nvSpPr>
        <p:spPr bwMode="auto">
          <a:xfrm>
            <a:off x="4819931" y="1818934"/>
            <a:ext cx="4114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600"/>
              </a:spcBef>
              <a:spcAft>
                <a:spcPts val="600"/>
              </a:spcAft>
              <a:buFont typeface="Arial" charset="0"/>
              <a:buNone/>
            </a:pPr>
            <a:r>
              <a:rPr lang="en-US" dirty="0" smtClean="0">
                <a:solidFill>
                  <a:schemeClr val="bg1"/>
                </a:solidFill>
              </a:rPr>
              <a:t>The District must respond </a:t>
            </a:r>
            <a:r>
              <a:rPr lang="en-US" b="1" dirty="0" smtClean="0">
                <a:solidFill>
                  <a:schemeClr val="bg1"/>
                </a:solidFill>
              </a:rPr>
              <a:t>promptly </a:t>
            </a:r>
            <a:r>
              <a:rPr lang="en-US" dirty="0" smtClean="0">
                <a:solidFill>
                  <a:schemeClr val="bg1"/>
                </a:solidFill>
              </a:rPr>
              <a:t>and in a manner that is not </a:t>
            </a:r>
            <a:r>
              <a:rPr lang="en-US" b="1" dirty="0" smtClean="0">
                <a:solidFill>
                  <a:schemeClr val="bg1"/>
                </a:solidFill>
              </a:rPr>
              <a:t>deliberately indifferent</a:t>
            </a:r>
            <a:r>
              <a:rPr lang="en-US" dirty="0" smtClean="0">
                <a:solidFill>
                  <a:schemeClr val="bg1"/>
                </a:solidFill>
              </a:rPr>
              <a:t>.</a:t>
            </a:r>
            <a:endParaRPr lang="en-US" dirty="0">
              <a:solidFill>
                <a:schemeClr val="bg1"/>
              </a:solidFill>
            </a:endParaRPr>
          </a:p>
        </p:txBody>
      </p:sp>
      <p:sp>
        <p:nvSpPr>
          <p:cNvPr id="47" name="Content Placeholder 2"/>
          <p:cNvSpPr txBox="1">
            <a:spLocks/>
          </p:cNvSpPr>
          <p:nvPr/>
        </p:nvSpPr>
        <p:spPr bwMode="auto">
          <a:xfrm>
            <a:off x="247930" y="3881719"/>
            <a:ext cx="4122457" cy="10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700" dirty="0">
                <a:solidFill>
                  <a:schemeClr val="bg1"/>
                </a:solidFill>
              </a:rPr>
              <a:t>The District’s response must treat complainants and respondents </a:t>
            </a:r>
            <a:r>
              <a:rPr lang="en-US" sz="1700" b="1" dirty="0">
                <a:solidFill>
                  <a:schemeClr val="accent2">
                    <a:lumMod val="60000"/>
                    <a:lumOff val="40000"/>
                  </a:schemeClr>
                </a:solidFill>
              </a:rPr>
              <a:t>equitably</a:t>
            </a:r>
            <a:r>
              <a:rPr lang="en-US" sz="1700" dirty="0">
                <a:solidFill>
                  <a:schemeClr val="bg1"/>
                </a:solidFill>
              </a:rPr>
              <a:t> by offering supportive measures to the complainant and by following the grievance process outlined here </a:t>
            </a:r>
            <a:r>
              <a:rPr lang="en-US" sz="1700" i="1" dirty="0">
                <a:solidFill>
                  <a:schemeClr val="accent2">
                    <a:lumMod val="60000"/>
                    <a:lumOff val="40000"/>
                  </a:schemeClr>
                </a:solidFill>
              </a:rPr>
              <a:t>before</a:t>
            </a:r>
            <a:r>
              <a:rPr lang="en-US" sz="1700" dirty="0">
                <a:solidFill>
                  <a:schemeClr val="bg1"/>
                </a:solidFill>
              </a:rPr>
              <a:t> the imposition of any disciplinary sanctions or other actions that are not supportive measures</a:t>
            </a:r>
            <a:r>
              <a:rPr lang="en-US" sz="1400" dirty="0">
                <a:solidFill>
                  <a:schemeClr val="bg1"/>
                </a:solidFill>
              </a:rPr>
              <a:t>.</a:t>
            </a:r>
            <a:r>
              <a:rPr lang="en-US" sz="2000" dirty="0"/>
              <a:t> </a:t>
            </a:r>
          </a:p>
        </p:txBody>
      </p:sp>
      <p:sp>
        <p:nvSpPr>
          <p:cNvPr id="4" name="Right Triangle 3"/>
          <p:cNvSpPr/>
          <p:nvPr/>
        </p:nvSpPr>
        <p:spPr>
          <a:xfrm rot="18962676">
            <a:off x="6794909" y="3467852"/>
            <a:ext cx="304800" cy="304800"/>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18</a:t>
            </a:fld>
            <a:endParaRPr lang="en-US"/>
          </a:p>
        </p:txBody>
      </p:sp>
      <p:sp>
        <p:nvSpPr>
          <p:cNvPr id="1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41255208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0" y="304800"/>
            <a:ext cx="9144000" cy="523220"/>
          </a:xfrm>
        </p:spPr>
        <p:txBody>
          <a:bodyPr wrap="square">
            <a:spAutoFit/>
          </a:bodyPr>
          <a:lstStyle/>
          <a:p>
            <a:pPr eaLnBrk="1" hangingPunct="1"/>
            <a:r>
              <a:rPr lang="en-US" sz="2700" dirty="0" smtClean="0">
                <a:solidFill>
                  <a:schemeClr val="tx2"/>
                </a:solidFill>
                <a:latin typeface="Source Sans Pro" charset="0"/>
              </a:rPr>
              <a:t>Grievance Process for Allegations of Sexual Harassment</a:t>
            </a:r>
            <a:endParaRPr lang="en-US" sz="2700"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15" name="Rectangle 14"/>
          <p:cNvSpPr/>
          <p:nvPr/>
        </p:nvSpPr>
        <p:spPr>
          <a:xfrm>
            <a:off x="3200400" y="1120129"/>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District receives notice or actual knowledge of sexual harassment</a:t>
            </a:r>
            <a:endParaRPr lang="en-US" sz="1600" dirty="0"/>
          </a:p>
        </p:txBody>
      </p:sp>
      <p:sp>
        <p:nvSpPr>
          <p:cNvPr id="16" name="Down Arrow 15"/>
          <p:cNvSpPr/>
          <p:nvPr/>
        </p:nvSpPr>
        <p:spPr>
          <a:xfrm>
            <a:off x="4537156" y="1775112"/>
            <a:ext cx="195515" cy="2931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200399" y="2154073"/>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District offers supportive measures</a:t>
            </a:r>
            <a:endParaRPr lang="en-US" sz="1600" dirty="0"/>
          </a:p>
        </p:txBody>
      </p:sp>
      <p:sp>
        <p:nvSpPr>
          <p:cNvPr id="18" name="Down Arrow 17"/>
          <p:cNvSpPr/>
          <p:nvPr/>
        </p:nvSpPr>
        <p:spPr>
          <a:xfrm>
            <a:off x="4537155" y="2810785"/>
            <a:ext cx="195515" cy="2931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3200398" y="3188017"/>
            <a:ext cx="2869028" cy="569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t>Formal complaint is filed by the complainant or signed by the Title IX Coordinator</a:t>
            </a:r>
          </a:p>
        </p:txBody>
      </p:sp>
      <p:sp>
        <p:nvSpPr>
          <p:cNvPr id="21" name="Rectangle 20"/>
          <p:cNvSpPr/>
          <p:nvPr/>
        </p:nvSpPr>
        <p:spPr>
          <a:xfrm>
            <a:off x="2522018" y="4221961"/>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Investigation</a:t>
            </a:r>
            <a:endParaRPr lang="en-US" sz="1300" dirty="0"/>
          </a:p>
        </p:txBody>
      </p:sp>
      <p:sp>
        <p:nvSpPr>
          <p:cNvPr id="23" name="Down Arrow 22"/>
          <p:cNvSpPr/>
          <p:nvPr/>
        </p:nvSpPr>
        <p:spPr>
          <a:xfrm rot="2025066">
            <a:off x="4182877" y="3836841"/>
            <a:ext cx="183230" cy="3100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Down Arrow 23"/>
          <p:cNvSpPr/>
          <p:nvPr/>
        </p:nvSpPr>
        <p:spPr>
          <a:xfrm rot="19755289">
            <a:off x="4800780" y="3843925"/>
            <a:ext cx="193265" cy="3195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wn Arrow 24"/>
          <p:cNvSpPr/>
          <p:nvPr/>
        </p:nvSpPr>
        <p:spPr>
          <a:xfrm>
            <a:off x="3297565" y="4773050"/>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522018" y="5023663"/>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Decision Regarding Responsibility</a:t>
            </a:r>
            <a:endParaRPr lang="en-US" sz="1300" dirty="0"/>
          </a:p>
        </p:txBody>
      </p:sp>
      <p:sp>
        <p:nvSpPr>
          <p:cNvPr id="27" name="Down Arrow 26"/>
          <p:cNvSpPr/>
          <p:nvPr/>
        </p:nvSpPr>
        <p:spPr>
          <a:xfrm>
            <a:off x="3297564" y="5620134"/>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2522018" y="5886549"/>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Appeal</a:t>
            </a:r>
            <a:endParaRPr lang="en-US" sz="1300" dirty="0"/>
          </a:p>
        </p:txBody>
      </p:sp>
      <p:sp>
        <p:nvSpPr>
          <p:cNvPr id="29" name="Rectangle 28"/>
          <p:cNvSpPr/>
          <p:nvPr/>
        </p:nvSpPr>
        <p:spPr>
          <a:xfrm>
            <a:off x="4744524" y="4223779"/>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Informal Resolution Process</a:t>
            </a:r>
            <a:endParaRPr lang="en-US" sz="1300" dirty="0"/>
          </a:p>
        </p:txBody>
      </p:sp>
      <p:sp>
        <p:nvSpPr>
          <p:cNvPr id="30" name="Rectangle 29"/>
          <p:cNvSpPr/>
          <p:nvPr/>
        </p:nvSpPr>
        <p:spPr>
          <a:xfrm>
            <a:off x="4744524" y="5017928"/>
            <a:ext cx="1746611" cy="499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If no agreement is reached</a:t>
            </a:r>
            <a:endParaRPr lang="en-US" sz="1300" dirty="0"/>
          </a:p>
        </p:txBody>
      </p:sp>
      <p:sp>
        <p:nvSpPr>
          <p:cNvPr id="31" name="Down Arrow 30"/>
          <p:cNvSpPr/>
          <p:nvPr/>
        </p:nvSpPr>
        <p:spPr>
          <a:xfrm rot="8052700">
            <a:off x="4391487" y="4697043"/>
            <a:ext cx="230177" cy="3511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wn Arrow 31"/>
          <p:cNvSpPr/>
          <p:nvPr/>
        </p:nvSpPr>
        <p:spPr>
          <a:xfrm>
            <a:off x="5534787" y="4773050"/>
            <a:ext cx="166083" cy="1991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39935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8179" r="21250"/>
          <a:stretch/>
        </p:blipFill>
        <p:spPr>
          <a:xfrm>
            <a:off x="0" y="0"/>
            <a:ext cx="9144000" cy="6854687"/>
          </a:xfrm>
          <a:prstGeom prst="rect">
            <a:avLst/>
          </a:prstGeom>
        </p:spPr>
      </p:pic>
      <p:sp>
        <p:nvSpPr>
          <p:cNvPr id="2" name="Title 1"/>
          <p:cNvSpPr>
            <a:spLocks noGrp="1"/>
          </p:cNvSpPr>
          <p:nvPr>
            <p:ph type="title"/>
          </p:nvPr>
        </p:nvSpPr>
        <p:spPr>
          <a:xfrm>
            <a:off x="-1295400" y="457200"/>
            <a:ext cx="8229600" cy="1143000"/>
          </a:xfrm>
        </p:spPr>
        <p:txBody>
          <a:bodyPr/>
          <a:lstStyle/>
          <a:p>
            <a:r>
              <a:rPr lang="en-US" dirty="0" smtClean="0"/>
              <a:t>Title IX of the </a:t>
            </a:r>
            <a:br>
              <a:rPr lang="en-US" dirty="0" smtClean="0"/>
            </a:br>
            <a:r>
              <a:rPr lang="en-US" dirty="0" smtClean="0"/>
              <a:t>Education Amendments of 1972</a:t>
            </a:r>
            <a:endParaRPr lang="en-US" dirty="0"/>
          </a:p>
        </p:txBody>
      </p:sp>
      <p:sp>
        <p:nvSpPr>
          <p:cNvPr id="4" name="Date Placeholder 3"/>
          <p:cNvSpPr>
            <a:spLocks noGrp="1"/>
          </p:cNvSpPr>
          <p:nvPr>
            <p:ph type="dt" sz="half" idx="10"/>
          </p:nvPr>
        </p:nvSpPr>
        <p:spPr>
          <a:xfrm>
            <a:off x="457200" y="6416675"/>
            <a:ext cx="3048000" cy="365125"/>
          </a:xfrm>
        </p:spPr>
        <p:txBody>
          <a:bodyPr/>
          <a:lstStyle/>
          <a:p>
            <a:pPr>
              <a:defRPr/>
            </a:pPr>
            <a:r>
              <a:rPr lang="en-US" dirty="0" smtClean="0">
                <a:solidFill>
                  <a:schemeClr val="bg1"/>
                </a:solidFill>
              </a:rPr>
              <a:t>© Shipman &amp; Goodwin LLP 2020</a:t>
            </a:r>
            <a:endParaRPr lang="en-US" dirty="0">
              <a:solidFill>
                <a:schemeClr val="bg1"/>
              </a:solidFill>
            </a:endParaRPr>
          </a:p>
        </p:txBody>
      </p:sp>
      <p:sp>
        <p:nvSpPr>
          <p:cNvPr id="5" name="Slide Number Placeholder 4"/>
          <p:cNvSpPr>
            <a:spLocks noGrp="1"/>
          </p:cNvSpPr>
          <p:nvPr>
            <p:ph type="sldNum" sz="quarter" idx="12"/>
          </p:nvPr>
        </p:nvSpPr>
        <p:spPr>
          <a:xfrm>
            <a:off x="6553200" y="6416675"/>
            <a:ext cx="2133600" cy="365125"/>
          </a:xfrm>
        </p:spPr>
        <p:txBody>
          <a:bodyPr/>
          <a:lstStyle/>
          <a:p>
            <a:pPr>
              <a:defRPr/>
            </a:pPr>
            <a:fld id="{CF74E2D6-2C6C-C849-BAC6-BF7B8C48F5CD}" type="slidenum">
              <a:rPr lang="en-US" smtClean="0">
                <a:solidFill>
                  <a:schemeClr val="bg1"/>
                </a:solidFill>
              </a:rPr>
              <a:pPr>
                <a:defRPr/>
              </a:pPr>
              <a:t>2</a:t>
            </a:fld>
            <a:endParaRPr lang="en-US" b="1" dirty="0">
              <a:solidFill>
                <a:schemeClr val="bg1"/>
              </a:solidFill>
            </a:endParaRPr>
          </a:p>
        </p:txBody>
      </p:sp>
      <p:sp>
        <p:nvSpPr>
          <p:cNvPr id="10" name="TextBox 9"/>
          <p:cNvSpPr txBox="1"/>
          <p:nvPr/>
        </p:nvSpPr>
        <p:spPr>
          <a:xfrm>
            <a:off x="304800" y="1981200"/>
            <a:ext cx="5029200" cy="3816429"/>
          </a:xfrm>
          <a:prstGeom prst="rect">
            <a:avLst/>
          </a:prstGeom>
          <a:noFill/>
        </p:spPr>
        <p:txBody>
          <a:bodyPr wrap="square" rtlCol="0">
            <a:spAutoFit/>
          </a:bodyPr>
          <a:lstStyle/>
          <a:p>
            <a:r>
              <a:rPr lang="en-US" sz="2800" i="1" dirty="0">
                <a:solidFill>
                  <a:schemeClr val="bg2">
                    <a:lumMod val="10000"/>
                  </a:schemeClr>
                </a:solidFill>
              </a:rPr>
              <a:t>“No person in the United States shall, on the basis of sex, be excluded from participation in, be denied the benefits of, or be subjected to discrimination under any educational program or activity receiving Federal financial assistance.”</a:t>
            </a:r>
          </a:p>
          <a:p>
            <a:endParaRPr lang="en-US" dirty="0"/>
          </a:p>
        </p:txBody>
      </p:sp>
    </p:spTree>
    <p:extLst>
      <p:ext uri="{BB962C8B-B14F-4D97-AF65-F5344CB8AC3E}">
        <p14:creationId xmlns:p14="http://schemas.microsoft.com/office/powerpoint/2010/main" val="3425906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153987" y="99565"/>
            <a:ext cx="8913813" cy="892552"/>
          </a:xfrm>
        </p:spPr>
        <p:txBody>
          <a:bodyPr wrap="square">
            <a:spAutoFit/>
          </a:bodyPr>
          <a:lstStyle/>
          <a:p>
            <a:pPr eaLnBrk="1" hangingPunct="1"/>
            <a:r>
              <a:rPr lang="en-US" dirty="0" smtClean="0">
                <a:solidFill>
                  <a:schemeClr val="tx2"/>
                </a:solidFill>
                <a:latin typeface="Source Sans Pro" charset="0"/>
              </a:rPr>
              <a:t>Title IX Coordinator: </a:t>
            </a:r>
            <a:br>
              <a:rPr lang="en-US" dirty="0" smtClean="0">
                <a:solidFill>
                  <a:schemeClr val="tx2"/>
                </a:solidFill>
                <a:latin typeface="Source Sans Pro" charset="0"/>
              </a:rPr>
            </a:br>
            <a:r>
              <a:rPr lang="en-US" sz="2400" dirty="0" smtClean="0">
                <a:solidFill>
                  <a:schemeClr val="tx2"/>
                </a:solidFill>
                <a:latin typeface="Source Sans Pro" charset="0"/>
              </a:rPr>
              <a:t>Responsibilities within the Grievance Process</a:t>
            </a:r>
            <a:endParaRPr lang="en-US" sz="2400" dirty="0">
              <a:solidFill>
                <a:schemeClr val="tx2"/>
              </a:solidFill>
              <a:latin typeface="Source Sans Pro" charset="0"/>
            </a:endParaRPr>
          </a:p>
        </p:txBody>
      </p:sp>
      <p:sp>
        <p:nvSpPr>
          <p:cNvPr id="122" name="Rectangle 121"/>
          <p:cNvSpPr/>
          <p:nvPr/>
        </p:nvSpPr>
        <p:spPr>
          <a:xfrm>
            <a:off x="4382293" y="972752"/>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039372"/>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897423"/>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37578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2219973"/>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3156937"/>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2986445"/>
            <a:ext cx="861786" cy="859536"/>
          </a:xfrm>
          <a:prstGeom prst="rect">
            <a:avLst/>
          </a:prstGeom>
        </p:spPr>
      </p:pic>
      <p:sp>
        <p:nvSpPr>
          <p:cNvPr id="4" name="TextBox 3"/>
          <p:cNvSpPr txBox="1"/>
          <p:nvPr/>
        </p:nvSpPr>
        <p:spPr>
          <a:xfrm>
            <a:off x="1369786" y="1049260"/>
            <a:ext cx="7698014" cy="1323439"/>
          </a:xfrm>
          <a:prstGeom prst="rect">
            <a:avLst/>
          </a:prstGeom>
          <a:noFill/>
        </p:spPr>
        <p:txBody>
          <a:bodyPr wrap="square" rtlCol="0">
            <a:spAutoFit/>
          </a:bodyPr>
          <a:lstStyle/>
          <a:p>
            <a:r>
              <a:rPr lang="en-US" sz="2000" dirty="0">
                <a:solidFill>
                  <a:schemeClr val="tx1">
                    <a:lumMod val="50000"/>
                  </a:schemeClr>
                </a:solidFill>
              </a:rPr>
              <a:t>Contact each complainant (defined as a person who is alleged to be the victim of sexual harassment) to discuss supportive measures and inform the complainant of the availability of these measures with or without filing a formal complaint</a:t>
            </a:r>
          </a:p>
        </p:txBody>
      </p:sp>
      <p:sp>
        <p:nvSpPr>
          <p:cNvPr id="19" name="TextBox 18"/>
          <p:cNvSpPr txBox="1"/>
          <p:nvPr/>
        </p:nvSpPr>
        <p:spPr>
          <a:xfrm>
            <a:off x="1432890" y="2519279"/>
            <a:ext cx="7364106" cy="400110"/>
          </a:xfrm>
          <a:prstGeom prst="rect">
            <a:avLst/>
          </a:prstGeom>
          <a:noFill/>
        </p:spPr>
        <p:txBody>
          <a:bodyPr wrap="square" rtlCol="0">
            <a:spAutoFit/>
          </a:bodyPr>
          <a:lstStyle/>
          <a:p>
            <a:r>
              <a:rPr lang="en-US" sz="2000" dirty="0">
                <a:solidFill>
                  <a:schemeClr val="tx1">
                    <a:lumMod val="50000"/>
                  </a:schemeClr>
                </a:solidFill>
              </a:rPr>
              <a:t>Consider the complainant’s wishes regarding supportive measures</a:t>
            </a:r>
          </a:p>
        </p:txBody>
      </p:sp>
      <p:sp>
        <p:nvSpPr>
          <p:cNvPr id="20" name="TextBox 19"/>
          <p:cNvSpPr txBox="1"/>
          <p:nvPr/>
        </p:nvSpPr>
        <p:spPr>
          <a:xfrm>
            <a:off x="1407440" y="3326860"/>
            <a:ext cx="7516505" cy="400110"/>
          </a:xfrm>
          <a:prstGeom prst="rect">
            <a:avLst/>
          </a:prstGeom>
          <a:noFill/>
        </p:spPr>
        <p:txBody>
          <a:bodyPr wrap="square" rtlCol="0">
            <a:spAutoFit/>
          </a:bodyPr>
          <a:lstStyle/>
          <a:p>
            <a:r>
              <a:rPr lang="en-US" sz="2000" dirty="0">
                <a:solidFill>
                  <a:schemeClr val="tx1">
                    <a:lumMod val="50000"/>
                  </a:schemeClr>
                </a:solidFill>
              </a:rPr>
              <a:t>Explain to the complainant the process for filing a formal complaint</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20</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4003075"/>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3849850"/>
            <a:ext cx="861786" cy="859536"/>
          </a:xfrm>
          <a:prstGeom prst="rect">
            <a:avLst/>
          </a:prstGeom>
        </p:spPr>
      </p:pic>
      <p:sp>
        <p:nvSpPr>
          <p:cNvPr id="22" name="TextBox 21"/>
          <p:cNvSpPr txBox="1"/>
          <p:nvPr/>
        </p:nvSpPr>
        <p:spPr>
          <a:xfrm>
            <a:off x="1407440" y="4030595"/>
            <a:ext cx="7516505" cy="707886"/>
          </a:xfrm>
          <a:prstGeom prst="rect">
            <a:avLst/>
          </a:prstGeom>
          <a:noFill/>
        </p:spPr>
        <p:txBody>
          <a:bodyPr wrap="square" rtlCol="0">
            <a:spAutoFit/>
          </a:bodyPr>
          <a:lstStyle/>
          <a:p>
            <a:r>
              <a:rPr lang="en-US" sz="2000" dirty="0">
                <a:solidFill>
                  <a:schemeClr val="tx1">
                    <a:lumMod val="50000"/>
                  </a:schemeClr>
                </a:solidFill>
              </a:rPr>
              <a:t>Follow grievance process before imposing disciplinary sanctions if respondent is found responsible </a:t>
            </a:r>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3090" y="4823482"/>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9278" y="4670257"/>
            <a:ext cx="861786" cy="859536"/>
          </a:xfrm>
          <a:prstGeom prst="rect">
            <a:avLst/>
          </a:prstGeom>
        </p:spPr>
      </p:pic>
      <p:sp>
        <p:nvSpPr>
          <p:cNvPr id="26" name="TextBox 25"/>
          <p:cNvSpPr txBox="1"/>
          <p:nvPr/>
        </p:nvSpPr>
        <p:spPr>
          <a:xfrm>
            <a:off x="1409836" y="4749084"/>
            <a:ext cx="7516505" cy="1015663"/>
          </a:xfrm>
          <a:prstGeom prst="rect">
            <a:avLst/>
          </a:prstGeom>
          <a:noFill/>
        </p:spPr>
        <p:txBody>
          <a:bodyPr wrap="square" rtlCol="0">
            <a:spAutoFit/>
          </a:bodyPr>
          <a:lstStyle/>
          <a:p>
            <a:r>
              <a:rPr lang="en-US" sz="2000" dirty="0">
                <a:solidFill>
                  <a:schemeClr val="tx1">
                    <a:lumMod val="50000"/>
                  </a:schemeClr>
                </a:solidFill>
              </a:rPr>
              <a:t>If respondent is found responsible, then effectively implement remedies for the complainant, designed to restore or preserve the complainant’s equal educational access</a:t>
            </a:r>
          </a:p>
        </p:txBody>
      </p:sp>
      <p:pic>
        <p:nvPicPr>
          <p:cNvPr id="27" name="Picture 26"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669459"/>
            <a:ext cx="812800" cy="810678"/>
          </a:xfrm>
          <a:prstGeom prst="rect">
            <a:avLst/>
          </a:prstGeom>
        </p:spPr>
      </p:pic>
      <p:pic>
        <p:nvPicPr>
          <p:cNvPr id="28" name="Picture 27"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5516234"/>
            <a:ext cx="861786" cy="859536"/>
          </a:xfrm>
          <a:prstGeom prst="rect">
            <a:avLst/>
          </a:prstGeom>
        </p:spPr>
      </p:pic>
      <p:sp>
        <p:nvSpPr>
          <p:cNvPr id="29" name="TextBox 28"/>
          <p:cNvSpPr txBox="1"/>
          <p:nvPr/>
        </p:nvSpPr>
        <p:spPr>
          <a:xfrm>
            <a:off x="1407440" y="5844084"/>
            <a:ext cx="7516505" cy="400110"/>
          </a:xfrm>
          <a:prstGeom prst="rect">
            <a:avLst/>
          </a:prstGeom>
          <a:noFill/>
        </p:spPr>
        <p:txBody>
          <a:bodyPr wrap="square" rtlCol="0">
            <a:spAutoFit/>
          </a:bodyPr>
          <a:lstStyle/>
          <a:p>
            <a:r>
              <a:rPr lang="en-US" sz="2000" dirty="0">
                <a:solidFill>
                  <a:schemeClr val="tx1">
                    <a:lumMod val="50000"/>
                  </a:schemeClr>
                </a:solidFill>
              </a:rPr>
              <a:t>Must be impartial, unbiased, and free from conflicts</a:t>
            </a:r>
          </a:p>
        </p:txBody>
      </p:sp>
      <p:sp>
        <p:nvSpPr>
          <p:cNvPr id="24"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1798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Supportive Measures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a:extLst>
              <a:ext uri="{FF2B5EF4-FFF2-40B4-BE49-F238E27FC236}">
                <a16:creationId xmlns:a16="http://schemas.microsoft.com/office/drawing/2014/main" id="{AD152DA3-B5E0-E741-A0A2-16064B6E46A7}"/>
              </a:ext>
            </a:extLst>
          </p:cNvPr>
          <p:cNvSpPr txBox="1"/>
          <p:nvPr/>
        </p:nvSpPr>
        <p:spPr>
          <a:xfrm>
            <a:off x="414236" y="1024592"/>
            <a:ext cx="8272564" cy="1938992"/>
          </a:xfrm>
          <a:prstGeom prst="rect">
            <a:avLst/>
          </a:prstGeom>
          <a:noFill/>
        </p:spPr>
        <p:txBody>
          <a:bodyPr wrap="square" rtlCol="0">
            <a:spAutoFit/>
          </a:bodyPr>
          <a:lstStyle/>
          <a:p>
            <a:r>
              <a:rPr lang="en-US" sz="2000" dirty="0">
                <a:solidFill>
                  <a:schemeClr val="bg2">
                    <a:lumMod val="10000"/>
                  </a:schemeClr>
                </a:solidFill>
              </a:rPr>
              <a:t>The Title IX Coordinator must promptly contact the complainant to discuss the availability of supportive measures, consider the complainants wishes with respect to supportive measures, inform the complainant of the availability of supportive measures </a:t>
            </a:r>
            <a:r>
              <a:rPr lang="en-US" sz="2000" b="1" i="1" dirty="0">
                <a:solidFill>
                  <a:schemeClr val="bg2">
                    <a:lumMod val="10000"/>
                  </a:schemeClr>
                </a:solidFill>
              </a:rPr>
              <a:t>with</a:t>
            </a:r>
            <a:r>
              <a:rPr lang="en-US" sz="2000" dirty="0">
                <a:solidFill>
                  <a:schemeClr val="bg2">
                    <a:lumMod val="10000"/>
                  </a:schemeClr>
                </a:solidFill>
              </a:rPr>
              <a:t> or </a:t>
            </a:r>
            <a:r>
              <a:rPr lang="en-US" sz="2000" b="1" i="1" dirty="0">
                <a:solidFill>
                  <a:schemeClr val="bg2">
                    <a:lumMod val="10000"/>
                  </a:schemeClr>
                </a:solidFill>
              </a:rPr>
              <a:t>without</a:t>
            </a:r>
            <a:r>
              <a:rPr lang="en-US" sz="2000" dirty="0">
                <a:solidFill>
                  <a:schemeClr val="bg2">
                    <a:lumMod val="10000"/>
                  </a:schemeClr>
                </a:solidFill>
              </a:rPr>
              <a:t> filing a formal complaint, and explain to the complainant the process for filing a formal complaint. </a:t>
            </a:r>
          </a:p>
          <a:p>
            <a:endParaRPr lang="en-US" sz="2000" dirty="0"/>
          </a:p>
        </p:txBody>
      </p:sp>
      <p:graphicFrame>
        <p:nvGraphicFramePr>
          <p:cNvPr id="5" name="Diagram 4"/>
          <p:cNvGraphicFramePr/>
          <p:nvPr>
            <p:extLst/>
          </p:nvPr>
        </p:nvGraphicFramePr>
        <p:xfrm>
          <a:off x="838200" y="2769079"/>
          <a:ext cx="8077200" cy="3587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48562" y="5943600"/>
            <a:ext cx="2518638" cy="369332"/>
          </a:xfrm>
          <a:prstGeom prst="rect">
            <a:avLst/>
          </a:prstGeom>
        </p:spPr>
        <p:txBody>
          <a:bodyPr wrap="none">
            <a:spAutoFit/>
          </a:bodyPr>
          <a:lstStyle/>
          <a:p>
            <a:r>
              <a:rPr lang="en-US" b="1" dirty="0">
                <a:solidFill>
                  <a:schemeClr val="bg1"/>
                </a:solidFill>
                <a:latin typeface="Source Sans Pro" charset="0"/>
              </a:rPr>
              <a:t>Supportive Measures</a:t>
            </a:r>
            <a:endParaRPr lang="en-US" b="1" dirty="0">
              <a:solidFill>
                <a:schemeClr val="bg1"/>
              </a:solidFill>
            </a:endParaRPr>
          </a:p>
        </p:txBody>
      </p:sp>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62271400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Supportive Measures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3" name="TextBox 2">
            <a:extLst>
              <a:ext uri="{FF2B5EF4-FFF2-40B4-BE49-F238E27FC236}">
                <a16:creationId xmlns:a16="http://schemas.microsoft.com/office/drawing/2014/main" id="{AD152DA3-B5E0-E741-A0A2-16064B6E46A7}"/>
              </a:ext>
            </a:extLst>
          </p:cNvPr>
          <p:cNvSpPr txBox="1"/>
          <p:nvPr/>
        </p:nvSpPr>
        <p:spPr>
          <a:xfrm>
            <a:off x="414236" y="1024592"/>
            <a:ext cx="8272564" cy="1107996"/>
          </a:xfrm>
          <a:prstGeom prst="rect">
            <a:avLst/>
          </a:prstGeom>
          <a:noFill/>
        </p:spPr>
        <p:txBody>
          <a:bodyPr wrap="square" rtlCol="0">
            <a:spAutoFit/>
          </a:bodyPr>
          <a:lstStyle/>
          <a:p>
            <a:r>
              <a:rPr lang="en-US" sz="2200" dirty="0">
                <a:solidFill>
                  <a:schemeClr val="bg2">
                    <a:lumMod val="10000"/>
                  </a:schemeClr>
                </a:solidFill>
              </a:rPr>
              <a:t>The Title IX Coordinator will keep supportive measures confidential unless it impairs the ability to provide the supportive measures (i.e. a no-contact order</a:t>
            </a:r>
            <a:r>
              <a:rPr lang="en-US" sz="2200" dirty="0" smtClean="0">
                <a:solidFill>
                  <a:schemeClr val="bg2">
                    <a:lumMod val="10000"/>
                  </a:schemeClr>
                </a:solidFill>
              </a:rPr>
              <a:t>). </a:t>
            </a:r>
            <a:endParaRPr lang="en-US" sz="2200" dirty="0">
              <a:solidFill>
                <a:schemeClr val="bg2">
                  <a:lumMod val="10000"/>
                </a:schemeClr>
              </a:solidFill>
            </a:endParaRPr>
          </a:p>
        </p:txBody>
      </p:sp>
      <p:sp>
        <p:nvSpPr>
          <p:cNvPr id="7" name="Rectangle 6"/>
          <p:cNvSpPr/>
          <p:nvPr/>
        </p:nvSpPr>
        <p:spPr>
          <a:xfrm>
            <a:off x="1748562" y="5943600"/>
            <a:ext cx="2518638" cy="369332"/>
          </a:xfrm>
          <a:prstGeom prst="rect">
            <a:avLst/>
          </a:prstGeom>
        </p:spPr>
        <p:txBody>
          <a:bodyPr wrap="none">
            <a:spAutoFit/>
          </a:bodyPr>
          <a:lstStyle/>
          <a:p>
            <a:r>
              <a:rPr lang="en-US" b="1" dirty="0">
                <a:solidFill>
                  <a:schemeClr val="bg1"/>
                </a:solidFill>
                <a:latin typeface="Source Sans Pro" charset="0"/>
              </a:rPr>
              <a:t>Supportive Measures</a:t>
            </a:r>
            <a:endParaRPr lang="en-US" b="1" dirty="0">
              <a:solidFill>
                <a:schemeClr val="bg1"/>
              </a:solidFill>
            </a:endParaRPr>
          </a:p>
        </p:txBody>
      </p:sp>
      <p:graphicFrame>
        <p:nvGraphicFramePr>
          <p:cNvPr id="2" name="Diagram 1"/>
          <p:cNvGraphicFramePr/>
          <p:nvPr>
            <p:extLst/>
          </p:nvPr>
        </p:nvGraphicFramePr>
        <p:xfrm>
          <a:off x="838200" y="1752600"/>
          <a:ext cx="7162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9966180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Emergency Removal</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746611"/>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2590800"/>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4335265"/>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4164773"/>
            <a:ext cx="861786" cy="859536"/>
          </a:xfrm>
          <a:prstGeom prst="rect">
            <a:avLst/>
          </a:prstGeom>
        </p:spPr>
      </p:pic>
      <p:sp>
        <p:nvSpPr>
          <p:cNvPr id="4" name="TextBox 3"/>
          <p:cNvSpPr txBox="1"/>
          <p:nvPr/>
        </p:nvSpPr>
        <p:spPr>
          <a:xfrm>
            <a:off x="571054" y="1064960"/>
            <a:ext cx="8239038" cy="1569660"/>
          </a:xfrm>
          <a:prstGeom prst="rect">
            <a:avLst/>
          </a:prstGeom>
          <a:noFill/>
        </p:spPr>
        <p:txBody>
          <a:bodyPr wrap="square" rtlCol="0">
            <a:spAutoFit/>
          </a:bodyPr>
          <a:lstStyle/>
          <a:p>
            <a:r>
              <a:rPr lang="en-US" sz="2400" dirty="0">
                <a:solidFill>
                  <a:schemeClr val="tx1">
                    <a:lumMod val="50000"/>
                  </a:schemeClr>
                </a:solidFill>
              </a:rPr>
              <a:t>While the District must go through the grievance process before imposing any disciplinary sanctions or other actions that are not supportive measures, the District can remove a student respondent on an emergency basis.</a:t>
            </a:r>
          </a:p>
        </p:txBody>
      </p:sp>
      <p:sp>
        <p:nvSpPr>
          <p:cNvPr id="19" name="TextBox 18"/>
          <p:cNvSpPr txBox="1"/>
          <p:nvPr/>
        </p:nvSpPr>
        <p:spPr>
          <a:xfrm>
            <a:off x="1475094" y="2668250"/>
            <a:ext cx="7364106" cy="1446550"/>
          </a:xfrm>
          <a:prstGeom prst="rect">
            <a:avLst/>
          </a:prstGeom>
          <a:noFill/>
        </p:spPr>
        <p:txBody>
          <a:bodyPr wrap="square" rtlCol="0">
            <a:spAutoFit/>
          </a:bodyPr>
          <a:lstStyle/>
          <a:p>
            <a:r>
              <a:rPr lang="en-US" sz="2200" dirty="0">
                <a:solidFill>
                  <a:schemeClr val="tx1">
                    <a:lumMod val="50000"/>
                  </a:schemeClr>
                </a:solidFill>
              </a:rPr>
              <a:t>The District must undertake an individualized safety and risk analysis and determine that an immediate threat to the physical health or safety of any student or other individual arising from the allegation justifies removal. </a:t>
            </a:r>
          </a:p>
        </p:txBody>
      </p:sp>
      <p:sp>
        <p:nvSpPr>
          <p:cNvPr id="20" name="TextBox 19"/>
          <p:cNvSpPr txBox="1"/>
          <p:nvPr/>
        </p:nvSpPr>
        <p:spPr>
          <a:xfrm>
            <a:off x="1475095" y="4264680"/>
            <a:ext cx="7516505" cy="1107996"/>
          </a:xfrm>
          <a:prstGeom prst="rect">
            <a:avLst/>
          </a:prstGeom>
          <a:noFill/>
        </p:spPr>
        <p:txBody>
          <a:bodyPr wrap="square" rtlCol="0">
            <a:spAutoFit/>
          </a:bodyPr>
          <a:lstStyle/>
          <a:p>
            <a:r>
              <a:rPr lang="en-US" sz="2200" dirty="0">
                <a:solidFill>
                  <a:schemeClr val="tx1">
                    <a:lumMod val="50000"/>
                  </a:schemeClr>
                </a:solidFill>
              </a:rPr>
              <a:t>The respondent must be provided with written notice and an opportunity to challenge the decision immediately following removal.</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23</a:t>
            </a:fld>
            <a:endParaRPr lang="en-US" dirty="0"/>
          </a:p>
        </p:txBody>
      </p:sp>
      <p:sp>
        <p:nvSpPr>
          <p:cNvPr id="22" name="TextBox 21"/>
          <p:cNvSpPr txBox="1"/>
          <p:nvPr/>
        </p:nvSpPr>
        <p:spPr>
          <a:xfrm>
            <a:off x="571055" y="5468559"/>
            <a:ext cx="8420546" cy="830997"/>
          </a:xfrm>
          <a:prstGeom prst="rect">
            <a:avLst/>
          </a:prstGeom>
          <a:noFill/>
        </p:spPr>
        <p:txBody>
          <a:bodyPr wrap="square" rtlCol="0">
            <a:spAutoFit/>
          </a:bodyPr>
          <a:lstStyle/>
          <a:p>
            <a:r>
              <a:rPr lang="en-US" sz="2400" dirty="0">
                <a:solidFill>
                  <a:schemeClr val="tx1">
                    <a:lumMod val="50000"/>
                  </a:schemeClr>
                </a:solidFill>
              </a:rPr>
              <a:t>This does not change any rights students have under the IDEA, Section 504, or the ADA. </a:t>
            </a:r>
          </a:p>
        </p:txBody>
      </p:sp>
      <p:sp>
        <p:nvSpPr>
          <p:cNvPr id="16"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7045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304142"/>
            <a:ext cx="8913813" cy="523220"/>
          </a:xfrm>
        </p:spPr>
        <p:txBody>
          <a:bodyPr wrap="square">
            <a:spAutoFit/>
          </a:bodyPr>
          <a:lstStyle/>
          <a:p>
            <a:pPr eaLnBrk="1" hangingPunct="1"/>
            <a:r>
              <a:rPr lang="en-US" dirty="0" smtClean="0">
                <a:solidFill>
                  <a:schemeClr val="tx2"/>
                </a:solidFill>
                <a:latin typeface="Source Sans Pro" charset="0"/>
              </a:rPr>
              <a:t>Emergency Removal/Administrative Leave</a:t>
            </a:r>
            <a:endParaRPr lang="en-US" dirty="0">
              <a:solidFill>
                <a:schemeClr val="tx2"/>
              </a:solidFill>
              <a:latin typeface="Source Sans Pro" charset="0"/>
            </a:endParaRPr>
          </a:p>
        </p:txBody>
      </p:sp>
      <p:sp>
        <p:nvSpPr>
          <p:cNvPr id="122" name="Rectangle 121"/>
          <p:cNvSpPr/>
          <p:nvPr/>
        </p:nvSpPr>
        <p:spPr>
          <a:xfrm>
            <a:off x="4456906" y="92324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71054" y="1752600"/>
            <a:ext cx="8239038" cy="1384995"/>
          </a:xfrm>
          <a:prstGeom prst="rect">
            <a:avLst/>
          </a:prstGeom>
          <a:noFill/>
        </p:spPr>
        <p:txBody>
          <a:bodyPr wrap="square" rtlCol="0">
            <a:spAutoFit/>
          </a:bodyPr>
          <a:lstStyle/>
          <a:p>
            <a:r>
              <a:rPr lang="en-US" sz="2800" dirty="0">
                <a:solidFill>
                  <a:schemeClr val="tx1">
                    <a:lumMod val="50000"/>
                  </a:schemeClr>
                </a:solidFill>
              </a:rPr>
              <a:t>Similarly, the District may place an employee respondent on administrative leave during the pendency of the grievance process. </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24</a:t>
            </a:fld>
            <a:endParaRPr lang="en-US" dirty="0"/>
          </a:p>
        </p:txBody>
      </p:sp>
      <p:sp>
        <p:nvSpPr>
          <p:cNvPr id="22" name="TextBox 21"/>
          <p:cNvSpPr txBox="1"/>
          <p:nvPr/>
        </p:nvSpPr>
        <p:spPr>
          <a:xfrm>
            <a:off x="571054" y="4081850"/>
            <a:ext cx="8420546" cy="954107"/>
          </a:xfrm>
          <a:prstGeom prst="rect">
            <a:avLst/>
          </a:prstGeom>
          <a:noFill/>
        </p:spPr>
        <p:txBody>
          <a:bodyPr wrap="square" rtlCol="0">
            <a:spAutoFit/>
          </a:bodyPr>
          <a:lstStyle/>
          <a:p>
            <a:r>
              <a:rPr lang="en-US" sz="2800" dirty="0">
                <a:solidFill>
                  <a:schemeClr val="tx1">
                    <a:lumMod val="50000"/>
                  </a:schemeClr>
                </a:solidFill>
              </a:rPr>
              <a:t>This does not change any rights employees have under Section 504 or the ADA.</a:t>
            </a:r>
          </a:p>
        </p:txBody>
      </p:sp>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4335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600" y="119085"/>
            <a:ext cx="8913813" cy="523220"/>
          </a:xfrm>
        </p:spPr>
        <p:txBody>
          <a:bodyPr wrap="square">
            <a:spAutoFit/>
          </a:bodyPr>
          <a:lstStyle/>
          <a:p>
            <a:pPr eaLnBrk="1" hangingPunct="1"/>
            <a:r>
              <a:rPr lang="en-US" dirty="0" smtClean="0">
                <a:solidFill>
                  <a:schemeClr val="tx2"/>
                </a:solidFill>
                <a:latin typeface="Source Sans Pro" charset="0"/>
              </a:rPr>
              <a:t>Retaliation</a:t>
            </a:r>
            <a:endParaRPr lang="en-US" dirty="0">
              <a:solidFill>
                <a:schemeClr val="tx2"/>
              </a:solidFill>
              <a:latin typeface="Source Sans Pro" charset="0"/>
            </a:endParaRPr>
          </a:p>
        </p:txBody>
      </p:sp>
      <p:sp>
        <p:nvSpPr>
          <p:cNvPr id="122" name="Rectangle 121"/>
          <p:cNvSpPr/>
          <p:nvPr/>
        </p:nvSpPr>
        <p:spPr>
          <a:xfrm>
            <a:off x="4456906" y="73818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25</a:t>
            </a:fld>
            <a:endParaRPr lang="en-US" dirty="0"/>
          </a:p>
        </p:txBody>
      </p:sp>
      <p:sp>
        <p:nvSpPr>
          <p:cNvPr id="10" name="TextBox 9"/>
          <p:cNvSpPr txBox="1"/>
          <p:nvPr/>
        </p:nvSpPr>
        <p:spPr>
          <a:xfrm>
            <a:off x="3962399" y="1533218"/>
            <a:ext cx="4343401" cy="3785652"/>
          </a:xfrm>
          <a:prstGeom prst="rect">
            <a:avLst/>
          </a:prstGeom>
          <a:noFill/>
        </p:spPr>
        <p:txBody>
          <a:bodyPr wrap="square" rtlCol="0">
            <a:spAutoFit/>
          </a:bodyPr>
          <a:lstStyle/>
          <a:p>
            <a:pPr>
              <a:spcBef>
                <a:spcPts val="600"/>
              </a:spcBef>
              <a:spcAft>
                <a:spcPts val="600"/>
              </a:spcAft>
              <a:buClr>
                <a:srgbClr val="008080"/>
              </a:buClr>
            </a:pPr>
            <a:r>
              <a:rPr lang="en-US" sz="2400" dirty="0">
                <a:solidFill>
                  <a:schemeClr val="bg2">
                    <a:lumMod val="10000"/>
                  </a:schemeClr>
                </a:solidFill>
              </a:rPr>
              <a:t>Retaliation against any individual who complains of sexual harassment is </a:t>
            </a:r>
            <a:r>
              <a:rPr lang="en-US" sz="2400" b="1" dirty="0">
                <a:solidFill>
                  <a:srgbClr val="FF0000"/>
                </a:solidFill>
              </a:rPr>
              <a:t>strictly prohibited</a:t>
            </a:r>
            <a:r>
              <a:rPr lang="en-US" sz="2400" dirty="0">
                <a:solidFill>
                  <a:schemeClr val="bg2">
                    <a:lumMod val="10000"/>
                  </a:schemeClr>
                </a:solidFill>
              </a:rPr>
              <a:t>.  The District must take actions designed to prevent retaliation as a result of filing a complaint. Complaints alleging retaliation may be filed according to the grievance procedures for sex discrimination.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 y="1676400"/>
            <a:ext cx="3431956" cy="3431956"/>
          </a:xfrm>
          <a:prstGeom prst="rect">
            <a:avLst/>
          </a:prstGeom>
          <a:ln w="22225">
            <a:solidFill>
              <a:schemeClr val="bg2">
                <a:lumMod val="10000"/>
              </a:schemeClr>
            </a:solidFill>
          </a:ln>
          <a:effectLst>
            <a:outerShdw blurRad="50800" dist="38100" dir="2700000" algn="tl" rotWithShape="0">
              <a:prstClr val="black">
                <a:alpha val="40000"/>
              </a:prstClr>
            </a:outerShdw>
          </a:effectLst>
        </p:spPr>
      </p:pic>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7386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Scenarios</a:t>
            </a:r>
            <a:endParaRPr lang="en-US" b="1" dirty="0"/>
          </a:p>
        </p:txBody>
      </p:sp>
    </p:spTree>
    <p:extLst>
      <p:ext uri="{BB962C8B-B14F-4D97-AF65-F5344CB8AC3E}">
        <p14:creationId xmlns:p14="http://schemas.microsoft.com/office/powerpoint/2010/main" val="3554599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1"/>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27</a:t>
            </a:fld>
            <a:endParaRPr lang="en-US" dirty="0">
              <a:solidFill>
                <a:srgbClr val="FFFFFF"/>
              </a:solidFill>
            </a:endParaRPr>
          </a:p>
        </p:txBody>
      </p:sp>
      <p:sp>
        <p:nvSpPr>
          <p:cNvPr id="10" name="TextBox 9"/>
          <p:cNvSpPr txBox="1"/>
          <p:nvPr/>
        </p:nvSpPr>
        <p:spPr>
          <a:xfrm>
            <a:off x="4038600" y="1859712"/>
            <a:ext cx="4876800" cy="2656046"/>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A </a:t>
            </a:r>
            <a:r>
              <a:rPr lang="en-US" sz="2000" dirty="0" smtClean="0">
                <a:solidFill>
                  <a:schemeClr val="bg2">
                    <a:lumMod val="25000"/>
                  </a:schemeClr>
                </a:solidFill>
              </a:rPr>
              <a:t>second grade </a:t>
            </a:r>
            <a:r>
              <a:rPr lang="en-US" sz="2000" dirty="0">
                <a:solidFill>
                  <a:schemeClr val="bg2">
                    <a:lumMod val="25000"/>
                  </a:schemeClr>
                </a:solidFill>
              </a:rPr>
              <a:t>student kisses another </a:t>
            </a:r>
            <a:r>
              <a:rPr lang="en-US" sz="2000" dirty="0" smtClean="0">
                <a:solidFill>
                  <a:schemeClr val="bg2">
                    <a:lumMod val="25000"/>
                  </a:schemeClr>
                </a:solidFill>
              </a:rPr>
              <a:t>second grade </a:t>
            </a:r>
            <a:r>
              <a:rPr lang="en-US" sz="2000" dirty="0">
                <a:solidFill>
                  <a:schemeClr val="bg2">
                    <a:lumMod val="25000"/>
                  </a:schemeClr>
                </a:solidFill>
              </a:rPr>
              <a:t>student on the </a:t>
            </a:r>
            <a:r>
              <a:rPr lang="en-US" sz="2000" dirty="0" smtClean="0">
                <a:solidFill>
                  <a:schemeClr val="bg2">
                    <a:lumMod val="25000"/>
                  </a:schemeClr>
                </a:solidFill>
              </a:rPr>
              <a:t>cheek </a:t>
            </a:r>
            <a:r>
              <a:rPr lang="en-US" sz="2000" dirty="0">
                <a:solidFill>
                  <a:schemeClr val="bg2">
                    <a:lumMod val="25000"/>
                  </a:schemeClr>
                </a:solidFill>
              </a:rPr>
              <a:t>on the playground</a:t>
            </a:r>
            <a:r>
              <a:rPr lang="en-US" sz="2000" dirty="0" smtClean="0">
                <a:solidFill>
                  <a:schemeClr val="bg2">
                    <a:lumMod val="25000"/>
                  </a:schemeClr>
                </a:solidFill>
              </a:rPr>
              <a:t>.</a:t>
            </a:r>
            <a:endParaRPr lang="en-US" sz="2000" dirty="0">
              <a:solidFill>
                <a:schemeClr val="tx2"/>
              </a:solidFill>
            </a:endParaRPr>
          </a:p>
          <a:p>
            <a:pPr>
              <a:spcBef>
                <a:spcPts val="600"/>
              </a:spcBef>
              <a:spcAft>
                <a:spcPts val="600"/>
              </a:spcAft>
            </a:pPr>
            <a:r>
              <a:rPr lang="en-US" sz="2000" b="1" i="1" dirty="0">
                <a:solidFill>
                  <a:schemeClr val="accent1">
                    <a:lumMod val="75000"/>
                  </a:schemeClr>
                </a:solidFill>
              </a:rPr>
              <a:t>How 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247533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0"/>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28</a:t>
            </a:fld>
            <a:endParaRPr lang="en-US" dirty="0">
              <a:solidFill>
                <a:srgbClr val="FFFFFF"/>
              </a:solidFill>
            </a:endParaRPr>
          </a:p>
        </p:txBody>
      </p:sp>
      <p:sp>
        <p:nvSpPr>
          <p:cNvPr id="10" name="TextBox 9"/>
          <p:cNvSpPr txBox="1"/>
          <p:nvPr/>
        </p:nvSpPr>
        <p:spPr>
          <a:xfrm>
            <a:off x="4038600" y="1859712"/>
            <a:ext cx="4876800" cy="3847862"/>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On numerous occasions over a period of several months, an eighth-grade student touches another student from behind in the lunch line and makes sex-based jokes, remarks and gestures</a:t>
            </a:r>
            <a:r>
              <a:rPr lang="en-US" sz="2000" dirty="0" smtClean="0">
                <a:solidFill>
                  <a:schemeClr val="bg2">
                    <a:lumMod val="25000"/>
                  </a:schemeClr>
                </a:solidFill>
              </a:rPr>
              <a:t>.</a:t>
            </a:r>
            <a:endParaRPr lang="en-US" sz="2000" dirty="0" smtClean="0">
              <a:solidFill>
                <a:schemeClr val="tx2"/>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Is it bullying?</a:t>
            </a:r>
            <a:endParaRPr lang="en-US" sz="2000" b="1" i="1" dirty="0">
              <a:solidFill>
                <a:schemeClr val="accent1">
                  <a:lumMod val="75000"/>
                </a:schemeClr>
              </a:solidFill>
            </a:endParaRP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241369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0"/>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29</a:t>
            </a:fld>
            <a:endParaRPr lang="en-US" dirty="0">
              <a:solidFill>
                <a:srgbClr val="FFFFFF"/>
              </a:solidFill>
            </a:endParaRPr>
          </a:p>
        </p:txBody>
      </p:sp>
      <p:sp>
        <p:nvSpPr>
          <p:cNvPr id="10" name="TextBox 9"/>
          <p:cNvSpPr txBox="1"/>
          <p:nvPr/>
        </p:nvSpPr>
        <p:spPr>
          <a:xfrm>
            <a:off x="4038600" y="304800"/>
            <a:ext cx="4876800" cy="6399669"/>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smtClean="0">
                <a:solidFill>
                  <a:schemeClr val="bg2">
                    <a:lumMod val="25000"/>
                  </a:schemeClr>
                </a:solidFill>
              </a:rPr>
              <a:t>A female student complains that a male student (1) hikes his shorts up in gym class so that his private parts are exposed; (2) stands up on his chair in class so that his back side is close to her face; (3) plays an inappropriate and sexual song in Spanish class that makes her uncomfortable; and (4) throws his body on her and other students while playing tag at recess.  The female and male student are friends and sit together, voluntarily, every day at lunch.</a:t>
            </a:r>
            <a:endParaRPr lang="en-US" sz="2000" dirty="0" smtClean="0">
              <a:solidFill>
                <a:schemeClr val="tx2"/>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What information do you want to know</a:t>
            </a:r>
            <a:r>
              <a:rPr lang="en-US" sz="2000" b="1" i="1" dirty="0" smtClean="0">
                <a:solidFill>
                  <a:schemeClr val="accent1">
                    <a:lumMod val="75000"/>
                  </a:schemeClr>
                </a:solidFill>
              </a:rPr>
              <a:t>?</a:t>
            </a:r>
            <a:endParaRPr lang="en-US" sz="2000" b="1" i="1" dirty="0">
              <a:solidFill>
                <a:schemeClr val="accent1">
                  <a:lumMod val="75000"/>
                </a:schemeClr>
              </a:solidFill>
            </a:endParaRPr>
          </a:p>
          <a:p>
            <a:pPr>
              <a:spcBef>
                <a:spcPts val="600"/>
              </a:spcBef>
              <a:spcAft>
                <a:spcPts val="600"/>
              </a:spcAft>
            </a:pPr>
            <a:r>
              <a:rPr lang="en-US" sz="2000" b="1" i="1" dirty="0">
                <a:solidFill>
                  <a:schemeClr val="accent1">
                    <a:lumMod val="75000"/>
                  </a:schemeClr>
                </a:solidFill>
              </a:rPr>
              <a:t>Is this sexual harassment</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Is it bullying?</a:t>
            </a:r>
            <a:endParaRPr lang="en-US" sz="2000" b="1" i="1" dirty="0">
              <a:solidFill>
                <a:schemeClr val="accent1">
                  <a:lumMod val="75000"/>
                </a:schemeClr>
              </a:solidFill>
            </a:endParaRP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06042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044439"/>
            <a:ext cx="9144000" cy="4564335"/>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3528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Content Placeholder 2"/>
          <p:cNvSpPr txBox="1">
            <a:spLocks/>
          </p:cNvSpPr>
          <p:nvPr/>
        </p:nvSpPr>
        <p:spPr bwMode="auto">
          <a:xfrm>
            <a:off x="608013" y="5715001"/>
            <a:ext cx="7927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lgn="ctr" eaLnBrk="1" hangingPunct="1">
              <a:spcBef>
                <a:spcPts val="0"/>
              </a:spcBef>
              <a:defRPr/>
            </a:pPr>
            <a:r>
              <a:rPr lang="en-US" sz="2300" dirty="0" smtClean="0">
                <a:solidFill>
                  <a:srgbClr val="2C3E50"/>
                </a:solidFill>
              </a:rPr>
              <a:t>Connecticut </a:t>
            </a:r>
            <a:r>
              <a:rPr lang="en-US" sz="2300" dirty="0">
                <a:solidFill>
                  <a:srgbClr val="2C3E50"/>
                </a:solidFill>
              </a:rPr>
              <a:t>law also protects individuals from discrimination on the basis of sexual orientation </a:t>
            </a:r>
            <a:r>
              <a:rPr lang="en-US" sz="2300" dirty="0" smtClean="0">
                <a:solidFill>
                  <a:srgbClr val="2C3E50"/>
                </a:solidFill>
              </a:rPr>
              <a:t>and </a:t>
            </a:r>
            <a:r>
              <a:rPr lang="en-US" sz="2300" dirty="0">
                <a:solidFill>
                  <a:srgbClr val="2C3E50"/>
                </a:solidFill>
              </a:rPr>
              <a:t>gender identity/expression</a:t>
            </a:r>
          </a:p>
        </p:txBody>
      </p:sp>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Title IX: The Basics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3503613" y="1154631"/>
            <a:ext cx="5526087"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spcBef>
                <a:spcPts val="600"/>
              </a:spcBef>
              <a:spcAft>
                <a:spcPts val="600"/>
              </a:spcAft>
              <a:buFont typeface="Wingdings" pitchFamily="2" charset="2"/>
              <a:buChar char="§"/>
              <a:defRPr/>
            </a:pPr>
            <a:r>
              <a:rPr lang="en-US" sz="2700" dirty="0">
                <a:solidFill>
                  <a:prstClr val="white"/>
                </a:solidFill>
              </a:rPr>
              <a:t>Applies to programs or activities operated by schools that receive federal financial assistance, including elementary and secondary schools, colleges, universities, whether public or private.</a:t>
            </a:r>
          </a:p>
          <a:p>
            <a:pPr marL="457200" lvl="0" indent="-457200">
              <a:spcBef>
                <a:spcPts val="600"/>
              </a:spcBef>
              <a:spcAft>
                <a:spcPts val="600"/>
              </a:spcAft>
              <a:buFont typeface="Wingdings" pitchFamily="2" charset="2"/>
              <a:buChar char="§"/>
              <a:defRPr/>
            </a:pPr>
            <a:r>
              <a:rPr lang="en-US" sz="2700" dirty="0">
                <a:solidFill>
                  <a:prstClr val="white"/>
                </a:solidFill>
              </a:rPr>
              <a:t>Prohibits schools receiving federal funds from discriminating on the basis of </a:t>
            </a:r>
            <a:r>
              <a:rPr lang="en-US" sz="2700" dirty="0" smtClean="0">
                <a:solidFill>
                  <a:prstClr val="white"/>
                </a:solidFill>
              </a:rPr>
              <a:t>sex. </a:t>
            </a:r>
            <a:endParaRPr kumimoji="0" lang="en-US" sz="2700" b="1" i="0" u="none" strike="noStrike" kern="1200" cap="none" spc="0" normalizeH="0" baseline="0" noProof="0" dirty="0">
              <a:ln>
                <a:noFill/>
              </a:ln>
              <a:solidFill>
                <a:prstClr val="white">
                  <a:lumMod val="95000"/>
                </a:prstClr>
              </a:solidFill>
              <a:effectLst/>
              <a:uLnTx/>
              <a:uFillTx/>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44440"/>
            <a:ext cx="3352800" cy="4564334"/>
          </a:xfrm>
          <a:prstGeom prst="rect">
            <a:avLst/>
          </a:prstGeom>
        </p:spPr>
      </p:pic>
    </p:spTree>
    <p:custDataLst>
      <p:tags r:id="rId1"/>
    </p:custDataLst>
    <p:extLst>
      <p:ext uri="{BB962C8B-B14F-4D97-AF65-F5344CB8AC3E}">
        <p14:creationId xmlns:p14="http://schemas.microsoft.com/office/powerpoint/2010/main" val="2722662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1225"/>
            <a:ext cx="9144000" cy="6798081"/>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30</a:t>
            </a:fld>
            <a:endParaRPr lang="en-US" dirty="0">
              <a:solidFill>
                <a:srgbClr val="FFFFFF"/>
              </a:solidFill>
            </a:endParaRPr>
          </a:p>
        </p:txBody>
      </p:sp>
      <p:sp>
        <p:nvSpPr>
          <p:cNvPr id="10" name="TextBox 9"/>
          <p:cNvSpPr txBox="1"/>
          <p:nvPr/>
        </p:nvSpPr>
        <p:spPr>
          <a:xfrm>
            <a:off x="304800" y="1752600"/>
            <a:ext cx="6781800" cy="5039678"/>
          </a:xfrm>
          <a:prstGeom prst="roundRect">
            <a:avLst/>
          </a:prstGeom>
          <a:solidFill>
            <a:srgbClr val="FFFFFF">
              <a:alpha val="74902"/>
            </a:srgbClr>
          </a:solidFill>
        </p:spPr>
        <p:txBody>
          <a:bodyPr wrap="square" rtlCol="0">
            <a:spAutoFit/>
          </a:bodyPr>
          <a:lstStyle/>
          <a:p>
            <a:pPr marL="0" indent="0">
              <a:spcBef>
                <a:spcPts val="600"/>
              </a:spcBef>
              <a:spcAft>
                <a:spcPts val="600"/>
              </a:spcAft>
              <a:buNone/>
            </a:pPr>
            <a:r>
              <a:rPr lang="en-US" sz="2000" dirty="0">
                <a:solidFill>
                  <a:schemeClr val="bg2">
                    <a:lumMod val="25000"/>
                  </a:schemeClr>
                </a:solidFill>
              </a:rPr>
              <a:t>Throughout the boys’ varsity lacrosse season, the team captain makes sex-based remarks toward another member of the team, calling the student “gay” and “queer.”  These names are also written in the bathroom stalls in the locker room.  The victim complains to one of the assistant coaches.  The assistant coach tells the victim that the captain’s behavior is just “boys being boys” and reminds the victim that he needs to “toughen up” to play varsity lacrosse. The victim subsequently quits the team. </a:t>
            </a:r>
            <a:endParaRPr lang="en-US" sz="2000" dirty="0" smtClean="0">
              <a:solidFill>
                <a:schemeClr val="bg2">
                  <a:lumMod val="25000"/>
                </a:schemeClr>
              </a:solidFill>
            </a:endParaRPr>
          </a:p>
          <a:p>
            <a:pPr>
              <a:spcBef>
                <a:spcPts val="600"/>
              </a:spcBef>
              <a:spcAft>
                <a:spcPts val="600"/>
              </a:spcAft>
            </a:pPr>
            <a:r>
              <a:rPr lang="en-US" sz="2000" b="1" i="1" dirty="0" smtClean="0">
                <a:solidFill>
                  <a:schemeClr val="accent1">
                    <a:lumMod val="75000"/>
                  </a:schemeClr>
                </a:solidFill>
              </a:rPr>
              <a:t>How </a:t>
            </a:r>
            <a:r>
              <a:rPr lang="en-US" sz="2000" b="1" i="1" dirty="0">
                <a:solidFill>
                  <a:schemeClr val="accent1">
                    <a:lumMod val="75000"/>
                  </a:schemeClr>
                </a:solidFill>
              </a:rPr>
              <a:t>do you respond</a:t>
            </a:r>
            <a:r>
              <a:rPr lang="en-US" sz="2000" b="1" i="1" dirty="0" smtClean="0">
                <a:solidFill>
                  <a:schemeClr val="accent1">
                    <a:lumMod val="75000"/>
                  </a:schemeClr>
                </a:solidFill>
              </a:rPr>
              <a:t>?</a:t>
            </a:r>
          </a:p>
          <a:p>
            <a:pPr>
              <a:spcBef>
                <a:spcPts val="600"/>
              </a:spcBef>
              <a:spcAft>
                <a:spcPts val="600"/>
              </a:spcAft>
            </a:pPr>
            <a:r>
              <a:rPr lang="en-US" sz="2000" b="1" i="1" dirty="0" smtClean="0">
                <a:solidFill>
                  <a:schemeClr val="accent1">
                    <a:lumMod val="75000"/>
                  </a:schemeClr>
                </a:solidFill>
              </a:rPr>
              <a:t>What are appropriate next steps for the students?  For the assistant coach?</a:t>
            </a:r>
            <a:endParaRPr lang="en-US" sz="2000" dirty="0" smtClean="0">
              <a:solidFill>
                <a:schemeClr val="bg2">
                  <a:lumMod val="25000"/>
                </a:schemeClr>
              </a:solidFill>
            </a:endParaRPr>
          </a:p>
          <a:p>
            <a:pPr marL="0" indent="0">
              <a:spcBef>
                <a:spcPts val="600"/>
              </a:spcBef>
              <a:spcAft>
                <a:spcPts val="600"/>
              </a:spcAft>
              <a:buNone/>
            </a:pPr>
            <a:r>
              <a:rPr lang="en-US" sz="2000" dirty="0">
                <a:solidFill>
                  <a:schemeClr val="bg2">
                    <a:lumMod val="25000"/>
                  </a:schemeClr>
                </a:solidFill>
              </a:rPr>
              <a:t>	</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8370103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531"/>
            <a:ext cx="9144000" cy="6855469"/>
          </a:xfrm>
          <a:prstGeom prst="rect">
            <a:avLst/>
          </a:prstGeom>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31</a:t>
            </a:fld>
            <a:endParaRPr lang="en-US" dirty="0">
              <a:solidFill>
                <a:srgbClr val="FFFFFF"/>
              </a:solidFill>
            </a:endParaRPr>
          </a:p>
        </p:txBody>
      </p:sp>
      <p:sp>
        <p:nvSpPr>
          <p:cNvPr id="10" name="TextBox 9"/>
          <p:cNvSpPr txBox="1"/>
          <p:nvPr/>
        </p:nvSpPr>
        <p:spPr>
          <a:xfrm>
            <a:off x="377476" y="2684813"/>
            <a:ext cx="8389048" cy="3044238"/>
          </a:xfrm>
          <a:prstGeom prst="roundRect">
            <a:avLst/>
          </a:prstGeom>
          <a:solidFill>
            <a:srgbClr val="FFFFFF">
              <a:alpha val="74902"/>
            </a:srgbClr>
          </a:solidFill>
        </p:spPr>
        <p:txBody>
          <a:bodyPr wrap="square" rtlCol="0">
            <a:spAutoFit/>
          </a:bodyPr>
          <a:lstStyle/>
          <a:p>
            <a:pPr marL="0" indent="0">
              <a:lnSpc>
                <a:spcPct val="120000"/>
              </a:lnSpc>
              <a:buNone/>
            </a:pPr>
            <a:r>
              <a:rPr lang="en-US" dirty="0">
                <a:solidFill>
                  <a:schemeClr val="bg2">
                    <a:lumMod val="10000"/>
                  </a:schemeClr>
                </a:solidFill>
              </a:rPr>
              <a:t>Parents of </a:t>
            </a:r>
            <a:r>
              <a:rPr lang="en-US" dirty="0" smtClean="0">
                <a:solidFill>
                  <a:schemeClr val="bg2">
                    <a:lumMod val="10000"/>
                  </a:schemeClr>
                </a:solidFill>
              </a:rPr>
              <a:t>student in your school </a:t>
            </a:r>
            <a:r>
              <a:rPr lang="en-US" dirty="0">
                <a:solidFill>
                  <a:schemeClr val="bg2">
                    <a:lumMod val="10000"/>
                  </a:schemeClr>
                </a:solidFill>
              </a:rPr>
              <a:t>recently disclosed to the guidance counselor that their daughter was sexually assaulted off campus by a male student at your </a:t>
            </a:r>
            <a:r>
              <a:rPr lang="en-US" dirty="0" smtClean="0">
                <a:solidFill>
                  <a:schemeClr val="bg2">
                    <a:lumMod val="10000"/>
                  </a:schemeClr>
                </a:solidFill>
              </a:rPr>
              <a:t>school</a:t>
            </a:r>
            <a:r>
              <a:rPr lang="en-US" dirty="0">
                <a:solidFill>
                  <a:schemeClr val="bg2">
                    <a:lumMod val="10000"/>
                  </a:schemeClr>
                </a:solidFill>
              </a:rPr>
              <a:t>.  The counselor encourages the filing of a police report, refers the student to rape counseling, and provides a waiver for all final exams.  The counselor also informs the principal.  Other students in the school learn about the report and begin to harass the victim at school and on social media.  The counselor is able to identify one of the alleged harassers.  The parents and student are not informed of any investigation or the outcome of any review of the matter by any district personnel.  </a:t>
            </a:r>
          </a:p>
        </p:txBody>
      </p:sp>
      <p:sp>
        <p:nvSpPr>
          <p:cNvPr id="11"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chemeClr val="bg1"/>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chemeClr val="bg1"/>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72585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r>
              <a:rPr lang="en-US" b="1" dirty="0" smtClean="0">
                <a:solidFill>
                  <a:schemeClr val="bg1"/>
                </a:solidFill>
              </a:rPr>
              <a:t>Did the district handle this appropriately? </a:t>
            </a:r>
            <a:endParaRPr lang="en-US" b="1" dirty="0">
              <a:solidFill>
                <a:schemeClr val="bg1"/>
              </a:solidFill>
            </a:endParaRPr>
          </a:p>
        </p:txBody>
      </p:sp>
      <p:sp>
        <p:nvSpPr>
          <p:cNvPr id="4" name="Slide Number Placeholder 3"/>
          <p:cNvSpPr>
            <a:spLocks noGrp="1"/>
          </p:cNvSpPr>
          <p:nvPr>
            <p:ph type="sldNum" sz="quarter" idx="4"/>
          </p:nvPr>
        </p:nvSpPr>
        <p:spPr/>
        <p:txBody>
          <a:bodyPr/>
          <a:lstStyle/>
          <a:p>
            <a:pPr>
              <a:defRPr/>
            </a:pPr>
            <a:fld id="{F8121CD5-BA62-CA43-AE30-6F0A8964AC12}" type="slidenum">
              <a:rPr lang="en-US" smtClean="0"/>
              <a:pPr>
                <a:defRPr/>
              </a:pPr>
              <a:t>32</a:t>
            </a:fld>
            <a:endParaRPr lang="en-US" dirty="0"/>
          </a:p>
        </p:txBody>
      </p:sp>
      <p:sp>
        <p:nvSpPr>
          <p:cNvPr id="5" name="TextBox 4"/>
          <p:cNvSpPr txBox="1"/>
          <p:nvPr/>
        </p:nvSpPr>
        <p:spPr>
          <a:xfrm>
            <a:off x="533400" y="2133600"/>
            <a:ext cx="8229600" cy="3724096"/>
          </a:xfrm>
          <a:prstGeom prst="rect">
            <a:avLst/>
          </a:prstGeom>
          <a:noFill/>
        </p:spPr>
        <p:txBody>
          <a:bodyPr wrap="square" rtlCol="0">
            <a:spAutoFit/>
          </a:bodyPr>
          <a:lstStyle/>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Is this harassment?</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If yes, what type of harassment?</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Is this bullying</a:t>
            </a:r>
            <a:r>
              <a:rPr lang="en-US" sz="2800" dirty="0" smtClean="0">
                <a:solidFill>
                  <a:schemeClr val="bg2">
                    <a:lumMod val="10000"/>
                  </a:schemeClr>
                </a:solidFill>
              </a:rPr>
              <a:t>?  Teen dating violence?</a:t>
            </a:r>
            <a:endParaRPr lang="en-US" sz="2800" dirty="0">
              <a:solidFill>
                <a:schemeClr val="bg2">
                  <a:lumMod val="10000"/>
                </a:schemeClr>
              </a:solidFill>
            </a:endParaRP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Assess the counselor’s actions – what, if anything, would you do differently?</a:t>
            </a:r>
          </a:p>
          <a:p>
            <a:pPr marL="285750" indent="-285750">
              <a:spcBef>
                <a:spcPts val="600"/>
              </a:spcBef>
              <a:spcAft>
                <a:spcPts val="600"/>
              </a:spcAft>
              <a:buClr>
                <a:srgbClr val="008080"/>
              </a:buClr>
              <a:buFont typeface="Arial" panose="020B0604020202020204" pitchFamily="34" charset="0"/>
              <a:buChar char="•"/>
            </a:pPr>
            <a:r>
              <a:rPr lang="en-US" sz="2800" dirty="0">
                <a:solidFill>
                  <a:schemeClr val="bg2">
                    <a:lumMod val="10000"/>
                  </a:schemeClr>
                </a:solidFill>
              </a:rPr>
              <a:t>Assess the principal’s actions – what, if anything, would you do differently?</a:t>
            </a:r>
          </a:p>
        </p:txBody>
      </p:sp>
      <p:sp>
        <p:nvSpPr>
          <p:cNvPr id="6"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523021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A3E528B-F01C-EF4F-B5DD-D76E476ED674}"/>
              </a:ext>
            </a:extLst>
          </p:cNvPr>
          <p:cNvSpPr/>
          <p:nvPr/>
        </p:nvSpPr>
        <p:spPr>
          <a:xfrm>
            <a:off x="-11242" y="2807845"/>
            <a:ext cx="9162737" cy="3192905"/>
          </a:xfrm>
          <a:custGeom>
            <a:avLst/>
            <a:gdLst>
              <a:gd name="connsiteX0" fmla="*/ 0 w 12216983"/>
              <a:gd name="connsiteY0" fmla="*/ 764499 h 4257207"/>
              <a:gd name="connsiteX1" fmla="*/ 5194092 w 12216983"/>
              <a:gd name="connsiteY1" fmla="*/ 0 h 4257207"/>
              <a:gd name="connsiteX2" fmla="*/ 12216983 w 12216983"/>
              <a:gd name="connsiteY2" fmla="*/ 4257207 h 4257207"/>
              <a:gd name="connsiteX3" fmla="*/ 0 w 12216983"/>
              <a:gd name="connsiteY3" fmla="*/ 4257207 h 4257207"/>
              <a:gd name="connsiteX4" fmla="*/ 0 w 12216983"/>
              <a:gd name="connsiteY4" fmla="*/ 764499 h 425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4257207">
                <a:moveTo>
                  <a:pt x="0" y="764499"/>
                </a:moveTo>
                <a:lnTo>
                  <a:pt x="5194092" y="0"/>
                </a:lnTo>
                <a:lnTo>
                  <a:pt x="12216983" y="4257207"/>
                </a:lnTo>
                <a:lnTo>
                  <a:pt x="0" y="4257207"/>
                </a:lnTo>
                <a:cubicBezTo>
                  <a:pt x="2498" y="3092971"/>
                  <a:pt x="4997" y="1928735"/>
                  <a:pt x="0" y="764499"/>
                </a:cubicBezTo>
                <a:close/>
              </a:path>
            </a:pathLst>
          </a:custGeom>
          <a:solidFill>
            <a:srgbClr val="006B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690CCE-1186-0547-9FE5-DC1BBFAD1CF3}"/>
              </a:ext>
            </a:extLst>
          </p:cNvPr>
          <p:cNvSpPr>
            <a:spLocks noGrp="1"/>
          </p:cNvSpPr>
          <p:nvPr>
            <p:ph type="ctrTitle"/>
          </p:nvPr>
        </p:nvSpPr>
        <p:spPr>
          <a:xfrm>
            <a:off x="331277" y="2919622"/>
            <a:ext cx="8386520" cy="1790700"/>
          </a:xfrm>
        </p:spPr>
        <p:txBody>
          <a:bodyPr>
            <a:normAutofit/>
          </a:bodyPr>
          <a:lstStyle/>
          <a:p>
            <a:r>
              <a:rPr lang="en-US" sz="3300" dirty="0"/>
              <a:t>Connecticut Bullying Law</a:t>
            </a:r>
          </a:p>
        </p:txBody>
      </p:sp>
      <p:pic>
        <p:nvPicPr>
          <p:cNvPr id="8" name="Picture 7">
            <a:extLst>
              <a:ext uri="{FF2B5EF4-FFF2-40B4-BE49-F238E27FC236}">
                <a16:creationId xmlns:a16="http://schemas.microsoft.com/office/drawing/2014/main" id="{EBFEA3F0-98FF-0D41-B9C6-792347CD6C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762000"/>
            <a:ext cx="2783186" cy="601770"/>
          </a:xfrm>
          <a:prstGeom prst="rect">
            <a:avLst/>
          </a:prstGeom>
        </p:spPr>
      </p:pic>
      <p:sp>
        <p:nvSpPr>
          <p:cNvPr id="9" name="TextBox 8">
            <a:extLst>
              <a:ext uri="{FF2B5EF4-FFF2-40B4-BE49-F238E27FC236}">
                <a16:creationId xmlns:a16="http://schemas.microsoft.com/office/drawing/2014/main" id="{4193A3AD-D4C1-594A-BF7B-F9D068038390}"/>
              </a:ext>
            </a:extLst>
          </p:cNvPr>
          <p:cNvSpPr txBox="1"/>
          <p:nvPr/>
        </p:nvSpPr>
        <p:spPr>
          <a:xfrm>
            <a:off x="4572000" y="5663330"/>
            <a:ext cx="3475494" cy="219291"/>
          </a:xfrm>
          <a:prstGeom prst="rect">
            <a:avLst/>
          </a:prstGeom>
          <a:noFill/>
        </p:spPr>
        <p:txBody>
          <a:bodyPr wrap="square" rtlCol="0">
            <a:spAutoFit/>
          </a:bodyPr>
          <a:lstStyle/>
          <a:p>
            <a:pPr algn="ctr"/>
            <a:r>
              <a:rPr lang="en-US" sz="825" dirty="0">
                <a:solidFill>
                  <a:schemeClr val="bg1"/>
                </a:solidFill>
              </a:rPr>
              <a:t>Connecticut  |  New York  |  Washington, DC  |  www.shipmangoodwin.com</a:t>
            </a:r>
          </a:p>
        </p:txBody>
      </p:sp>
      <p:sp>
        <p:nvSpPr>
          <p:cNvPr id="10" name="TextBox 9">
            <a:extLst>
              <a:ext uri="{FF2B5EF4-FFF2-40B4-BE49-F238E27FC236}">
                <a16:creationId xmlns:a16="http://schemas.microsoft.com/office/drawing/2014/main" id="{001931E1-CA7A-F042-85ED-CE2510792BBD}"/>
              </a:ext>
            </a:extLst>
          </p:cNvPr>
          <p:cNvSpPr txBox="1"/>
          <p:nvPr/>
        </p:nvSpPr>
        <p:spPr>
          <a:xfrm>
            <a:off x="331277" y="5680524"/>
            <a:ext cx="3682746" cy="346249"/>
          </a:xfrm>
          <a:prstGeom prst="rect">
            <a:avLst/>
          </a:prstGeom>
          <a:noFill/>
        </p:spPr>
        <p:txBody>
          <a:bodyPr wrap="square" rtlCol="0">
            <a:spAutoFit/>
          </a:bodyPr>
          <a:lstStyle/>
          <a:p>
            <a:pPr defTabSz="685800" fontAlgn="auto">
              <a:spcBef>
                <a:spcPts val="0"/>
              </a:spcBef>
              <a:spcAft>
                <a:spcPts val="0"/>
              </a:spcAft>
              <a:defRPr/>
            </a:pPr>
            <a:r>
              <a:rPr lang="en-US" altLang="en-US" sz="825" dirty="0">
                <a:solidFill>
                  <a:schemeClr val="bg1"/>
                </a:solidFill>
              </a:rPr>
              <a:t>© Shipman &amp; Goodwin LLP 2021. All rights reserved.</a:t>
            </a:r>
          </a:p>
          <a:p>
            <a:endParaRPr lang="en-US" sz="825" dirty="0"/>
          </a:p>
        </p:txBody>
      </p:sp>
    </p:spTree>
    <p:extLst>
      <p:ext uri="{BB962C8B-B14F-4D97-AF65-F5344CB8AC3E}">
        <p14:creationId xmlns:p14="http://schemas.microsoft.com/office/powerpoint/2010/main" val="924825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78" y="1026677"/>
            <a:ext cx="8515543" cy="1055840"/>
          </a:xfrm>
        </p:spPr>
        <p:txBody>
          <a:bodyPr/>
          <a:lstStyle/>
          <a:p>
            <a:r>
              <a:rPr lang="en-US" dirty="0" smtClean="0"/>
              <a:t>2019 Changes to Bullying Law Effective July 1, 2021 – Public Act 19-166</a:t>
            </a:r>
            <a:endParaRPr lang="en-US" dirty="0"/>
          </a:p>
        </p:txBody>
      </p:sp>
      <p:sp>
        <p:nvSpPr>
          <p:cNvPr id="3" name="Content Placeholder 2"/>
          <p:cNvSpPr>
            <a:spLocks noGrp="1"/>
          </p:cNvSpPr>
          <p:nvPr>
            <p:ph idx="1"/>
          </p:nvPr>
        </p:nvSpPr>
        <p:spPr>
          <a:xfrm>
            <a:off x="4262116" y="2082517"/>
            <a:ext cx="4400425" cy="3344419"/>
          </a:xfrm>
        </p:spPr>
        <p:txBody>
          <a:bodyPr>
            <a:normAutofit fontScale="92500" lnSpcReduction="20000"/>
          </a:bodyPr>
          <a:lstStyle/>
          <a:p>
            <a:r>
              <a:rPr lang="en-US" dirty="0" smtClean="0">
                <a:solidFill>
                  <a:schemeClr val="tx1">
                    <a:lumMod val="50000"/>
                  </a:schemeClr>
                </a:solidFill>
              </a:rPr>
              <a:t>No longer a requirement </a:t>
            </a:r>
            <a:r>
              <a:rPr lang="en-US" dirty="0">
                <a:solidFill>
                  <a:schemeClr val="tx1">
                    <a:lumMod val="50000"/>
                  </a:schemeClr>
                </a:solidFill>
              </a:rPr>
              <a:t>that both the alleged perpetrator and alleged victim be students attending school in the same district</a:t>
            </a:r>
            <a:r>
              <a:rPr lang="en-US" dirty="0" smtClean="0">
                <a:solidFill>
                  <a:schemeClr val="tx1">
                    <a:lumMod val="50000"/>
                  </a:schemeClr>
                </a:solidFill>
              </a:rPr>
              <a:t>.</a:t>
            </a:r>
          </a:p>
          <a:p>
            <a:r>
              <a:rPr lang="en-US" dirty="0" smtClean="0">
                <a:solidFill>
                  <a:schemeClr val="tx1">
                    <a:lumMod val="50000"/>
                  </a:schemeClr>
                </a:solidFill>
              </a:rPr>
              <a:t>Removes requirement that </a:t>
            </a:r>
            <a:r>
              <a:rPr lang="en-US" dirty="0">
                <a:solidFill>
                  <a:schemeClr val="tx1">
                    <a:lumMod val="50000"/>
                  </a:schemeClr>
                </a:solidFill>
              </a:rPr>
              <a:t>the act be “repetitive” </a:t>
            </a:r>
          </a:p>
          <a:p>
            <a:r>
              <a:rPr lang="en-US" dirty="0">
                <a:solidFill>
                  <a:schemeClr val="tx1">
                    <a:lumMod val="50000"/>
                  </a:schemeClr>
                </a:solidFill>
              </a:rPr>
              <a:t>E</a:t>
            </a:r>
            <a:r>
              <a:rPr lang="en-US" dirty="0" smtClean="0">
                <a:solidFill>
                  <a:schemeClr val="tx1">
                    <a:lumMod val="50000"/>
                  </a:schemeClr>
                </a:solidFill>
              </a:rPr>
              <a:t>stablishes </a:t>
            </a:r>
            <a:r>
              <a:rPr lang="en-US" dirty="0">
                <a:solidFill>
                  <a:schemeClr val="tx1">
                    <a:lumMod val="50000"/>
                  </a:schemeClr>
                </a:solidFill>
              </a:rPr>
              <a:t>a new harassment-like standard, which requires that the act be “</a:t>
            </a:r>
            <a:r>
              <a:rPr lang="en-US" b="1" dirty="0">
                <a:solidFill>
                  <a:schemeClr val="tx1">
                    <a:lumMod val="50000"/>
                  </a:schemeClr>
                </a:solidFill>
              </a:rPr>
              <a:t>severe, persistent, or pervasive</a:t>
            </a:r>
            <a:r>
              <a:rPr lang="en-US" b="1" dirty="0" smtClean="0">
                <a:solidFill>
                  <a:schemeClr val="tx1">
                    <a:lumMod val="50000"/>
                  </a:schemeClr>
                </a:solidFill>
              </a:rPr>
              <a:t>.</a:t>
            </a:r>
            <a:r>
              <a:rPr lang="en-US" dirty="0" smtClean="0">
                <a:solidFill>
                  <a:schemeClr val="tx1">
                    <a:lumMod val="50000"/>
                  </a:schemeClr>
                </a:solidFill>
              </a:rPr>
              <a:t>”</a:t>
            </a:r>
            <a:endParaRPr lang="en-US" dirty="0" smtClean="0"/>
          </a:p>
        </p:txBody>
      </p:sp>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34</a:t>
            </a:fld>
            <a:endParaRPr lang="en-US"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1150"/>
          <a:stretch/>
        </p:blipFill>
        <p:spPr>
          <a:xfrm>
            <a:off x="401113" y="2181989"/>
            <a:ext cx="3676724" cy="2757569"/>
          </a:xfrm>
          <a:prstGeom prst="rect">
            <a:avLst/>
          </a:prstGeom>
        </p:spPr>
      </p:pic>
    </p:spTree>
    <p:extLst>
      <p:ext uri="{BB962C8B-B14F-4D97-AF65-F5344CB8AC3E}">
        <p14:creationId xmlns:p14="http://schemas.microsoft.com/office/powerpoint/2010/main" val="252857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“Bullying” in Connecticut</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35</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213399"/>
            <a:ext cx="7852700" cy="1823576"/>
          </a:xfrm>
          <a:prstGeom prst="rect">
            <a:avLst/>
          </a:prstGeom>
          <a:noFill/>
        </p:spPr>
        <p:txBody>
          <a:bodyPr wrap="square" rtlCol="0">
            <a:spAutoFit/>
          </a:bodyPr>
          <a:lstStyle/>
          <a:p>
            <a:pPr marL="342900" indent="-342900">
              <a:buFont typeface="Arial" panose="020B0604020202020204" pitchFamily="34" charset="0"/>
              <a:buChar char="•"/>
            </a:pPr>
            <a:r>
              <a:rPr lang="en-US" sz="2250" dirty="0">
                <a:solidFill>
                  <a:schemeClr val="bg1"/>
                </a:solidFill>
                <a:latin typeface="Book Antiqua" panose="02040602050305030304" pitchFamily="18" charset="0"/>
              </a:rPr>
              <a:t>An act that is direct or indirect and severe, persistent or pervasive, which (A) causes physical or emotional harm to an individual, (B) places an individual in fear of physical or emotional harm, or (C) infringes on the rights or opportunities of an individual at school.</a:t>
            </a:r>
          </a:p>
        </p:txBody>
      </p:sp>
      <p:sp>
        <p:nvSpPr>
          <p:cNvPr id="14" name="Content Placeholder 2">
            <a:extLst>
              <a:ext uri="{FF2B5EF4-FFF2-40B4-BE49-F238E27FC236}">
                <a16:creationId xmlns:a16="http://schemas.microsoft.com/office/drawing/2014/main" id="{822CBF5B-F68E-7F48-8BDB-7050D9F569BF}"/>
              </a:ext>
            </a:extLst>
          </p:cNvPr>
          <p:cNvSpPr txBox="1">
            <a:spLocks/>
          </p:cNvSpPr>
          <p:nvPr/>
        </p:nvSpPr>
        <p:spPr bwMode="auto">
          <a:xfrm>
            <a:off x="243830" y="4247147"/>
            <a:ext cx="8550402"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ts val="0"/>
              </a:spcBef>
            </a:pPr>
            <a:r>
              <a:rPr lang="en-US" sz="1800" b="1" i="1" u="sng" dirty="0">
                <a:solidFill>
                  <a:schemeClr val="bg1"/>
                </a:solidFill>
                <a:latin typeface="Book Antiqua" panose="02040602050305030304" pitchFamily="18" charset="0"/>
              </a:rPr>
              <a:t>This new definition was part of changes to the bullying law in 2019 </a:t>
            </a:r>
          </a:p>
          <a:p>
            <a:pPr algn="ctr" eaLnBrk="1" hangingPunct="1">
              <a:spcBef>
                <a:spcPts val="0"/>
              </a:spcBef>
            </a:pPr>
            <a:r>
              <a:rPr lang="en-US" sz="1800" b="1" i="1" u="sng" dirty="0">
                <a:solidFill>
                  <a:schemeClr val="bg1"/>
                </a:solidFill>
                <a:latin typeface="Book Antiqua" panose="02040602050305030304" pitchFamily="18" charset="0"/>
              </a:rPr>
              <a:t>and became effective on July 1, 2021</a:t>
            </a:r>
          </a:p>
        </p:txBody>
      </p:sp>
    </p:spTree>
    <p:extLst>
      <p:ext uri="{BB962C8B-B14F-4D97-AF65-F5344CB8AC3E}">
        <p14:creationId xmlns:p14="http://schemas.microsoft.com/office/powerpoint/2010/main" val="38388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78" y="738160"/>
            <a:ext cx="8515543" cy="1055840"/>
          </a:xfrm>
        </p:spPr>
        <p:txBody>
          <a:bodyPr/>
          <a:lstStyle/>
          <a:p>
            <a:r>
              <a:rPr lang="en-US" dirty="0" smtClean="0"/>
              <a:t>“Bullying” includes:</a:t>
            </a:r>
            <a:endParaRPr lang="en-US" dirty="0"/>
          </a:p>
        </p:txBody>
      </p:sp>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36</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756" y="1730137"/>
            <a:ext cx="609600" cy="60800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78" y="1623675"/>
            <a:ext cx="646340" cy="644652"/>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07" y="2685322"/>
            <a:ext cx="609600" cy="60800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806" y="2557454"/>
            <a:ext cx="646340" cy="644652"/>
          </a:xfrm>
          <a:prstGeom prst="rect">
            <a:avLst/>
          </a:prstGeom>
        </p:spPr>
      </p:pic>
      <p:sp>
        <p:nvSpPr>
          <p:cNvPr id="10" name="TextBox 9"/>
          <p:cNvSpPr txBox="1"/>
          <p:nvPr/>
        </p:nvSpPr>
        <p:spPr>
          <a:xfrm>
            <a:off x="959334" y="1881727"/>
            <a:ext cx="5227345" cy="646331"/>
          </a:xfrm>
          <a:prstGeom prst="rect">
            <a:avLst/>
          </a:prstGeom>
          <a:noFill/>
        </p:spPr>
        <p:txBody>
          <a:bodyPr wrap="square" rtlCol="0">
            <a:spAutoFit/>
          </a:bodyPr>
          <a:lstStyle/>
          <a:p>
            <a:r>
              <a:rPr lang="en-US" dirty="0">
                <a:solidFill>
                  <a:schemeClr val="tx1">
                    <a:lumMod val="50000"/>
                  </a:schemeClr>
                </a:solidFill>
                <a:latin typeface="Book Antiqua" panose="02040602050305030304" pitchFamily="18" charset="0"/>
              </a:rPr>
              <a:t>A </a:t>
            </a:r>
            <a:r>
              <a:rPr lang="en-US" b="1" dirty="0">
                <a:solidFill>
                  <a:srgbClr val="1D6295"/>
                </a:solidFill>
                <a:latin typeface="Book Antiqua" panose="02040602050305030304" pitchFamily="18" charset="0"/>
              </a:rPr>
              <a:t>written, oral or electronic communication </a:t>
            </a:r>
            <a:r>
              <a:rPr lang="en-US" dirty="0">
                <a:solidFill>
                  <a:schemeClr val="tx1">
                    <a:lumMod val="50000"/>
                  </a:schemeClr>
                </a:solidFill>
                <a:latin typeface="Book Antiqua" panose="02040602050305030304" pitchFamily="18" charset="0"/>
              </a:rPr>
              <a:t>or </a:t>
            </a:r>
            <a:r>
              <a:rPr lang="en-US" b="1" dirty="0">
                <a:solidFill>
                  <a:srgbClr val="1D6295"/>
                </a:solidFill>
                <a:latin typeface="Book Antiqua" panose="02040602050305030304" pitchFamily="18" charset="0"/>
              </a:rPr>
              <a:t>physical act or gesture</a:t>
            </a:r>
            <a:r>
              <a:rPr lang="en-US" dirty="0">
                <a:solidFill>
                  <a:schemeClr val="tx1">
                    <a:lumMod val="50000"/>
                  </a:schemeClr>
                </a:solidFill>
                <a:latin typeface="Book Antiqua" panose="02040602050305030304" pitchFamily="18" charset="0"/>
              </a:rPr>
              <a:t> </a:t>
            </a:r>
          </a:p>
        </p:txBody>
      </p:sp>
      <p:sp>
        <p:nvSpPr>
          <p:cNvPr id="11" name="TextBox 10"/>
          <p:cNvSpPr txBox="1"/>
          <p:nvPr/>
        </p:nvSpPr>
        <p:spPr>
          <a:xfrm>
            <a:off x="973597" y="2846123"/>
            <a:ext cx="5258894" cy="2585323"/>
          </a:xfrm>
          <a:prstGeom prst="rect">
            <a:avLst/>
          </a:prstGeom>
          <a:noFill/>
        </p:spPr>
        <p:txBody>
          <a:bodyPr wrap="square" rtlCol="0">
            <a:spAutoFit/>
          </a:bodyPr>
          <a:lstStyle/>
          <a:p>
            <a:pPr>
              <a:spcBef>
                <a:spcPts val="450"/>
              </a:spcBef>
              <a:spcAft>
                <a:spcPts val="450"/>
              </a:spcAft>
            </a:pPr>
            <a:r>
              <a:rPr lang="en-US" dirty="0">
                <a:solidFill>
                  <a:schemeClr val="tx1">
                    <a:lumMod val="50000"/>
                  </a:schemeClr>
                </a:solidFill>
                <a:latin typeface="Book Antiqua" panose="02040602050305030304" pitchFamily="18" charset="0"/>
              </a:rPr>
              <a:t>based on any </a:t>
            </a:r>
            <a:r>
              <a:rPr lang="en-US" b="1" dirty="0">
                <a:solidFill>
                  <a:srgbClr val="1D6295"/>
                </a:solidFill>
                <a:latin typeface="Book Antiqua" panose="02040602050305030304" pitchFamily="18" charset="0"/>
              </a:rPr>
              <a:t>actual or perceived differentiating characteristics</a:t>
            </a:r>
            <a:r>
              <a:rPr lang="en-US" dirty="0">
                <a:solidFill>
                  <a:schemeClr val="tx1">
                    <a:lumMod val="50000"/>
                  </a:schemeClr>
                </a:solidFill>
                <a:latin typeface="Book Antiqua" panose="02040602050305030304" pitchFamily="18" charset="0"/>
              </a:rPr>
              <a:t>, such as </a:t>
            </a:r>
            <a:r>
              <a:rPr lang="en-US" b="1" dirty="0">
                <a:solidFill>
                  <a:srgbClr val="1D6295"/>
                </a:solidFill>
                <a:latin typeface="Book Antiqua" panose="02040602050305030304" pitchFamily="18" charset="0"/>
              </a:rPr>
              <a:t>race, color, religion, ancestry, national origin, gender, sexual orientation, gender identity or expression,</a:t>
            </a:r>
            <a:r>
              <a:rPr lang="en-US" dirty="0">
                <a:solidFill>
                  <a:schemeClr val="tx1">
                    <a:lumMod val="50000"/>
                  </a:schemeClr>
                </a:solidFill>
                <a:latin typeface="Book Antiqua" panose="02040602050305030304" pitchFamily="18" charset="0"/>
              </a:rPr>
              <a:t> socioeconomic status, academic status, physical appearance, or mental, physical, developmental or sensory disability, or by association with an individual or group who has or is perceived to have one or more of such characteristics.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9935" y="1946001"/>
            <a:ext cx="2323984" cy="2648087"/>
          </a:xfrm>
          <a:prstGeom prst="rect">
            <a:avLst/>
          </a:prstGeom>
        </p:spPr>
      </p:pic>
    </p:spTree>
    <p:extLst>
      <p:ext uri="{BB962C8B-B14F-4D97-AF65-F5344CB8AC3E}">
        <p14:creationId xmlns:p14="http://schemas.microsoft.com/office/powerpoint/2010/main" val="107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“Cyberbullying”</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37</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514063"/>
            <a:ext cx="7852700" cy="2585323"/>
          </a:xfrm>
          <a:prstGeom prst="rect">
            <a:avLst/>
          </a:prstGeom>
          <a:noFill/>
        </p:spPr>
        <p:txBody>
          <a:bodyPr wrap="square" rtlCol="0">
            <a:spAutoFit/>
          </a:bodyPr>
          <a:lstStyle/>
          <a:p>
            <a:r>
              <a:rPr lang="en-US" sz="2700" dirty="0">
                <a:solidFill>
                  <a:schemeClr val="bg1"/>
                </a:solidFill>
                <a:latin typeface="Book Antiqua" panose="02040602050305030304" pitchFamily="18" charset="0"/>
              </a:rPr>
              <a:t>Cyberbullying is explicitly defined as “…any act of bullying using the </a:t>
            </a:r>
            <a:r>
              <a:rPr lang="en-US" sz="2700" b="1" dirty="0">
                <a:solidFill>
                  <a:schemeClr val="accent4">
                    <a:lumMod val="20000"/>
                    <a:lumOff val="80000"/>
                  </a:schemeClr>
                </a:solidFill>
                <a:latin typeface="Book Antiqua" panose="02040602050305030304" pitchFamily="18" charset="0"/>
              </a:rPr>
              <a:t>internet,  interactive </a:t>
            </a:r>
            <a:r>
              <a:rPr lang="en-US" sz="2700" dirty="0">
                <a:solidFill>
                  <a:schemeClr val="bg1"/>
                </a:solidFill>
                <a:latin typeface="Book Antiqua" panose="02040602050305030304" pitchFamily="18" charset="0"/>
              </a:rPr>
              <a:t>and </a:t>
            </a:r>
            <a:r>
              <a:rPr lang="en-US" sz="2700" b="1" dirty="0">
                <a:solidFill>
                  <a:schemeClr val="accent4">
                    <a:lumMod val="20000"/>
                    <a:lumOff val="80000"/>
                  </a:schemeClr>
                </a:solidFill>
                <a:latin typeface="Book Antiqua" panose="02040602050305030304" pitchFamily="18" charset="0"/>
              </a:rPr>
              <a:t>digital</a:t>
            </a:r>
            <a:r>
              <a:rPr lang="en-US" sz="2700" dirty="0">
                <a:solidFill>
                  <a:schemeClr val="bg1"/>
                </a:solidFill>
                <a:latin typeface="Book Antiqua" panose="02040602050305030304" pitchFamily="18" charset="0"/>
              </a:rPr>
              <a:t> technologies, </a:t>
            </a:r>
            <a:r>
              <a:rPr lang="en-US" sz="2700" b="1" dirty="0">
                <a:solidFill>
                  <a:schemeClr val="accent4">
                    <a:lumMod val="20000"/>
                    <a:lumOff val="80000"/>
                  </a:schemeClr>
                </a:solidFill>
                <a:latin typeface="Book Antiqua" panose="02040602050305030304" pitchFamily="18" charset="0"/>
              </a:rPr>
              <a:t>cellular mobile telephone </a:t>
            </a:r>
            <a:r>
              <a:rPr lang="en-US" sz="2700" dirty="0">
                <a:solidFill>
                  <a:schemeClr val="bg1"/>
                </a:solidFill>
                <a:latin typeface="Book Antiqua" panose="02040602050305030304" pitchFamily="18" charset="0"/>
              </a:rPr>
              <a:t>or other </a:t>
            </a:r>
            <a:r>
              <a:rPr lang="en-US" sz="2700" b="1" dirty="0">
                <a:solidFill>
                  <a:schemeClr val="accent4">
                    <a:lumMod val="20000"/>
                    <a:lumOff val="80000"/>
                  </a:schemeClr>
                </a:solidFill>
                <a:latin typeface="Book Antiqua" panose="02040602050305030304" pitchFamily="18" charset="0"/>
              </a:rPr>
              <a:t>mobile electronic devices</a:t>
            </a:r>
            <a:r>
              <a:rPr lang="en-US" sz="2700" dirty="0">
                <a:solidFill>
                  <a:schemeClr val="bg1"/>
                </a:solidFill>
                <a:latin typeface="Book Antiqua" panose="02040602050305030304" pitchFamily="18" charset="0"/>
              </a:rPr>
              <a:t>, or any </a:t>
            </a:r>
            <a:r>
              <a:rPr lang="en-US" sz="2700" b="1" dirty="0">
                <a:solidFill>
                  <a:schemeClr val="accent4">
                    <a:lumMod val="20000"/>
                    <a:lumOff val="80000"/>
                  </a:schemeClr>
                </a:solidFill>
                <a:latin typeface="Book Antiqua" panose="02040602050305030304" pitchFamily="18" charset="0"/>
              </a:rPr>
              <a:t>electronic communications</a:t>
            </a:r>
            <a:r>
              <a:rPr lang="en-US" sz="2700" dirty="0">
                <a:solidFill>
                  <a:schemeClr val="bg1"/>
                </a:solidFill>
                <a:latin typeface="Book Antiqua" panose="02040602050305030304" pitchFamily="18" charset="0"/>
              </a:rPr>
              <a:t>.”</a:t>
            </a:r>
          </a:p>
          <a:p>
            <a:pPr marL="428625" indent="-428625">
              <a:buFont typeface="+mj-lt"/>
              <a:buAutoNum type="arabicPeriod"/>
            </a:pPr>
            <a:endParaRPr lang="en-US" sz="27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886527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144A-B484-CA47-B6BE-1D9524673B85}"/>
              </a:ext>
            </a:extLst>
          </p:cNvPr>
          <p:cNvSpPr>
            <a:spLocks noGrp="1"/>
          </p:cNvSpPr>
          <p:nvPr>
            <p:ph type="title"/>
          </p:nvPr>
        </p:nvSpPr>
        <p:spPr>
          <a:xfrm>
            <a:off x="331278" y="824158"/>
            <a:ext cx="8515543" cy="1055840"/>
          </a:xfrm>
        </p:spPr>
        <p:txBody>
          <a:bodyPr/>
          <a:lstStyle/>
          <a:p>
            <a:pPr algn="ctr"/>
            <a:r>
              <a:rPr lang="en-US" dirty="0" smtClean="0"/>
              <a:t>“Teen Dating Violence”</a:t>
            </a:r>
            <a:endParaRPr lang="en-US" dirty="0"/>
          </a:p>
        </p:txBody>
      </p:sp>
      <p:sp>
        <p:nvSpPr>
          <p:cNvPr id="4" name="Footer Placeholder 3">
            <a:extLst>
              <a:ext uri="{FF2B5EF4-FFF2-40B4-BE49-F238E27FC236}">
                <a16:creationId xmlns:a16="http://schemas.microsoft.com/office/drawing/2014/main" id="{D10A78A0-92DD-1849-96A4-10782F9E3157}"/>
              </a:ext>
            </a:extLst>
          </p:cNvPr>
          <p:cNvSpPr>
            <a:spLocks noGrp="1"/>
          </p:cNvSpPr>
          <p:nvPr>
            <p:ph type="ftr" sz="quarter" idx="11"/>
          </p:nvPr>
        </p:nvSpPr>
        <p:spPr/>
        <p:txBody>
          <a:bodyPr/>
          <a:lstStyle/>
          <a:p>
            <a:r>
              <a:rPr lang="en-US" altLang="en-US" dirty="0">
                <a:solidFill>
                  <a:schemeClr val="tx1"/>
                </a:solidFill>
              </a:rPr>
              <a:t>© Shipman &amp; Goodwin LLP 2021. All rights reserved.</a:t>
            </a:r>
          </a:p>
        </p:txBody>
      </p:sp>
      <p:sp>
        <p:nvSpPr>
          <p:cNvPr id="5" name="Slide Number Placeholder 4">
            <a:extLst>
              <a:ext uri="{FF2B5EF4-FFF2-40B4-BE49-F238E27FC236}">
                <a16:creationId xmlns:a16="http://schemas.microsoft.com/office/drawing/2014/main" id="{E1118491-DAE3-1843-B75D-24C10044C9A2}"/>
              </a:ext>
            </a:extLst>
          </p:cNvPr>
          <p:cNvSpPr>
            <a:spLocks noGrp="1"/>
          </p:cNvSpPr>
          <p:nvPr>
            <p:ph type="sldNum" sz="quarter" idx="12"/>
          </p:nvPr>
        </p:nvSpPr>
        <p:spPr/>
        <p:txBody>
          <a:bodyPr/>
          <a:lstStyle/>
          <a:p>
            <a:fld id="{E6C0C164-648A-654B-87AA-0915A2DD7517}" type="slidenum">
              <a:rPr lang="en-US" smtClean="0"/>
              <a:t>38</a:t>
            </a:fld>
            <a:endParaRPr lang="en-US" dirty="0"/>
          </a:p>
        </p:txBody>
      </p:sp>
      <p:sp>
        <p:nvSpPr>
          <p:cNvPr id="6" name="TextBox 5">
            <a:extLst>
              <a:ext uri="{FF2B5EF4-FFF2-40B4-BE49-F238E27FC236}">
                <a16:creationId xmlns:a16="http://schemas.microsoft.com/office/drawing/2014/main" id="{E1328822-36AA-BC44-B729-5641BE5913DF}"/>
              </a:ext>
            </a:extLst>
          </p:cNvPr>
          <p:cNvSpPr txBox="1"/>
          <p:nvPr/>
        </p:nvSpPr>
        <p:spPr>
          <a:xfrm>
            <a:off x="2666581" y="3286378"/>
            <a:ext cx="1204032" cy="553998"/>
          </a:xfrm>
          <a:prstGeom prst="rect">
            <a:avLst/>
          </a:prstGeom>
          <a:noFill/>
        </p:spPr>
        <p:txBody>
          <a:bodyPr wrap="square" rtlCol="0">
            <a:spAutoFit/>
          </a:bodyPr>
          <a:lstStyle/>
          <a:p>
            <a:pPr algn="ctr" defTabSz="685800">
              <a:defRPr/>
            </a:pPr>
            <a:r>
              <a:rPr lang="en-US" sz="1500" b="1" dirty="0">
                <a:solidFill>
                  <a:srgbClr val="FFFFFF"/>
                </a:solidFill>
              </a:rPr>
              <a:t>Increased </a:t>
            </a:r>
          </a:p>
          <a:p>
            <a:pPr algn="ctr" defTabSz="685800">
              <a:defRPr/>
            </a:pPr>
            <a:r>
              <a:rPr lang="en-US" sz="1500" b="1" dirty="0">
                <a:solidFill>
                  <a:srgbClr val="FFFFFF"/>
                </a:solidFill>
              </a:rPr>
              <a:t>Flexibility</a:t>
            </a:r>
          </a:p>
        </p:txBody>
      </p:sp>
      <p:grpSp>
        <p:nvGrpSpPr>
          <p:cNvPr id="7" name="Group 6">
            <a:extLst>
              <a:ext uri="{FF2B5EF4-FFF2-40B4-BE49-F238E27FC236}">
                <a16:creationId xmlns:a16="http://schemas.microsoft.com/office/drawing/2014/main" id="{4D3BF6E1-EA9B-004A-BEFE-90197B8E6FE7}"/>
              </a:ext>
            </a:extLst>
          </p:cNvPr>
          <p:cNvGrpSpPr/>
          <p:nvPr/>
        </p:nvGrpSpPr>
        <p:grpSpPr>
          <a:xfrm>
            <a:off x="0" y="1714500"/>
            <a:ext cx="9144000" cy="3708963"/>
            <a:chOff x="0" y="1428750"/>
            <a:chExt cx="9144000" cy="2139790"/>
          </a:xfrm>
          <a:solidFill>
            <a:schemeClr val="accent1">
              <a:lumMod val="50000"/>
            </a:schemeClr>
          </a:solidFill>
        </p:grpSpPr>
        <p:sp>
          <p:nvSpPr>
            <p:cNvPr id="8" name="Rectangle 7">
              <a:extLst>
                <a:ext uri="{FF2B5EF4-FFF2-40B4-BE49-F238E27FC236}">
                  <a16:creationId xmlns:a16="http://schemas.microsoft.com/office/drawing/2014/main" id="{18371FD3-B7A1-494D-96C5-7FF0E706BE93}"/>
                </a:ext>
              </a:extLst>
            </p:cNvPr>
            <p:cNvSpPr/>
            <p:nvPr/>
          </p:nvSpPr>
          <p:spPr>
            <a:xfrm>
              <a:off x="1592" y="143494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9" name="Rectangle 8">
              <a:extLst>
                <a:ext uri="{FF2B5EF4-FFF2-40B4-BE49-F238E27FC236}">
                  <a16:creationId xmlns:a16="http://schemas.microsoft.com/office/drawing/2014/main" id="{9D00126B-0E5B-3543-8EC7-5A07206A47CC}"/>
                </a:ext>
              </a:extLst>
            </p:cNvPr>
            <p:cNvSpPr/>
            <p:nvPr/>
          </p:nvSpPr>
          <p:spPr>
            <a:xfrm>
              <a:off x="0" y="1428750"/>
              <a:ext cx="9142408" cy="213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sp>
        <p:nvSpPr>
          <p:cNvPr id="10" name="Rectangular Callout 9">
            <a:extLst>
              <a:ext uri="{FF2B5EF4-FFF2-40B4-BE49-F238E27FC236}">
                <a16:creationId xmlns:a16="http://schemas.microsoft.com/office/drawing/2014/main" id="{965DB431-31D4-2541-8A07-B7D0D9F638EA}"/>
              </a:ext>
            </a:extLst>
          </p:cNvPr>
          <p:cNvSpPr/>
          <p:nvPr/>
        </p:nvSpPr>
        <p:spPr>
          <a:xfrm>
            <a:off x="399453" y="2046549"/>
            <a:ext cx="8342327" cy="2926809"/>
          </a:xfrm>
          <a:prstGeom prst="wedgeRect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11" name="TextBox 10">
            <a:extLst>
              <a:ext uri="{FF2B5EF4-FFF2-40B4-BE49-F238E27FC236}">
                <a16:creationId xmlns:a16="http://schemas.microsoft.com/office/drawing/2014/main" id="{3D2DFB21-76B4-614B-BC1E-99B0EBDCB43E}"/>
              </a:ext>
            </a:extLst>
          </p:cNvPr>
          <p:cNvSpPr txBox="1"/>
          <p:nvPr/>
        </p:nvSpPr>
        <p:spPr>
          <a:xfrm>
            <a:off x="119363" y="1562276"/>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2" name="TextBox 11">
            <a:extLst>
              <a:ext uri="{FF2B5EF4-FFF2-40B4-BE49-F238E27FC236}">
                <a16:creationId xmlns:a16="http://schemas.microsoft.com/office/drawing/2014/main" id="{A59AD2E4-F790-6F4B-8300-0992C215B136}"/>
              </a:ext>
            </a:extLst>
          </p:cNvPr>
          <p:cNvSpPr txBox="1"/>
          <p:nvPr/>
        </p:nvSpPr>
        <p:spPr>
          <a:xfrm rot="10800000">
            <a:off x="7878870" y="3841847"/>
            <a:ext cx="1143000" cy="1685077"/>
          </a:xfrm>
          <a:prstGeom prst="rect">
            <a:avLst/>
          </a:prstGeom>
          <a:noFill/>
        </p:spPr>
        <p:txBody>
          <a:bodyPr wrap="square" rtlCol="0">
            <a:spAutoFit/>
          </a:bodyPr>
          <a:lstStyle/>
          <a:p>
            <a:pPr defTabSz="685800">
              <a:defRPr/>
            </a:pPr>
            <a:r>
              <a:rPr lang="en-US" sz="10350" dirty="0">
                <a:solidFill>
                  <a:prstClr val="white"/>
                </a:solidFill>
                <a:latin typeface="Arial Black" panose="020B0A04020102020204" pitchFamily="34" charset="0"/>
                <a:cs typeface="Aharoni" panose="02010803020104030203" pitchFamily="2" charset="-79"/>
              </a:rPr>
              <a:t>“</a:t>
            </a:r>
          </a:p>
        </p:txBody>
      </p:sp>
      <p:sp>
        <p:nvSpPr>
          <p:cNvPr id="13" name="TextBox 12">
            <a:extLst>
              <a:ext uri="{FF2B5EF4-FFF2-40B4-BE49-F238E27FC236}">
                <a16:creationId xmlns:a16="http://schemas.microsoft.com/office/drawing/2014/main" id="{FA12D85F-0EBC-104D-8E4A-E192DEE583F2}"/>
              </a:ext>
            </a:extLst>
          </p:cNvPr>
          <p:cNvSpPr txBox="1"/>
          <p:nvPr/>
        </p:nvSpPr>
        <p:spPr>
          <a:xfrm>
            <a:off x="801984" y="2514063"/>
            <a:ext cx="7852700" cy="2585323"/>
          </a:xfrm>
          <a:prstGeom prst="rect">
            <a:avLst/>
          </a:prstGeom>
          <a:noFill/>
        </p:spPr>
        <p:txBody>
          <a:bodyPr wrap="square" rtlCol="0">
            <a:spAutoFit/>
          </a:bodyPr>
          <a:lstStyle/>
          <a:p>
            <a:r>
              <a:rPr lang="en-US" sz="2700" dirty="0" smtClean="0">
                <a:solidFill>
                  <a:schemeClr val="bg1"/>
                </a:solidFill>
                <a:latin typeface="Book Antiqua" panose="02040602050305030304" pitchFamily="18" charset="0"/>
              </a:rPr>
              <a:t>Teen dating violence means “any act of physical, emotional or sexual abuse, including stalking, harassing and threatening, that occurs between two students who are currently in or who have recently been in a dating relationship.”</a:t>
            </a:r>
            <a:endParaRPr lang="en-US" sz="2700" dirty="0">
              <a:solidFill>
                <a:schemeClr val="bg1"/>
              </a:solidFill>
              <a:latin typeface="Book Antiqua" panose="02040602050305030304" pitchFamily="18" charset="0"/>
            </a:endParaRPr>
          </a:p>
          <a:p>
            <a:pPr marL="428625" indent="-428625">
              <a:buFont typeface="+mj-lt"/>
              <a:buAutoNum type="arabicPeriod"/>
            </a:pPr>
            <a:endParaRPr lang="en-US" sz="27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32115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2" y="2618630"/>
            <a:ext cx="2749999" cy="1055840"/>
          </a:xfrm>
        </p:spPr>
        <p:txBody>
          <a:bodyPr>
            <a:noAutofit/>
          </a:bodyPr>
          <a:lstStyle/>
          <a:p>
            <a:pPr algn="ctr"/>
            <a:r>
              <a:rPr lang="en-US" dirty="0" smtClean="0"/>
              <a:t>Bullying</a:t>
            </a:r>
            <a:r>
              <a:rPr lang="en-US" sz="1800" dirty="0"/>
              <a:t/>
            </a:r>
            <a:br>
              <a:rPr lang="en-US" sz="1800" dirty="0"/>
            </a:br>
            <a:r>
              <a:rPr lang="en-US" dirty="0" smtClean="0"/>
              <a:t>MUST</a:t>
            </a:r>
            <a:r>
              <a:rPr lang="en-US" sz="1800" dirty="0"/>
              <a:t/>
            </a:r>
            <a:br>
              <a:rPr lang="en-US" sz="1800" dirty="0"/>
            </a:br>
            <a:r>
              <a:rPr lang="en-US" sz="1800" dirty="0"/>
              <a:t>be investigated</a:t>
            </a:r>
            <a:br>
              <a:rPr lang="en-US" sz="1800" dirty="0"/>
            </a:br>
            <a:r>
              <a:rPr lang="en-US" sz="1800" dirty="0"/>
              <a:t>when it occurs…</a:t>
            </a:r>
          </a:p>
        </p:txBody>
      </p:sp>
      <p:graphicFrame>
        <p:nvGraphicFramePr>
          <p:cNvPr id="6" name="Content Placeholder 5"/>
          <p:cNvGraphicFramePr>
            <a:graphicFrameLocks noGrp="1"/>
          </p:cNvGraphicFramePr>
          <p:nvPr>
            <p:ph idx="1"/>
            <p:extLst/>
          </p:nvPr>
        </p:nvGraphicFramePr>
        <p:xfrm>
          <a:off x="1560008" y="1068266"/>
          <a:ext cx="7286337" cy="4544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39</a:t>
            </a:fld>
            <a:endParaRPr lang="en-US" dirty="0"/>
          </a:p>
        </p:txBody>
      </p:sp>
    </p:spTree>
    <p:extLst>
      <p:ext uri="{BB962C8B-B14F-4D97-AF65-F5344CB8AC3E}">
        <p14:creationId xmlns:p14="http://schemas.microsoft.com/office/powerpoint/2010/main" val="271900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Denial of Equal Opportunity</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Content Placeholder 2"/>
          <p:cNvSpPr txBox="1">
            <a:spLocks/>
          </p:cNvSpPr>
          <p:nvPr/>
        </p:nvSpPr>
        <p:spPr bwMode="auto">
          <a:xfrm>
            <a:off x="457200" y="1061035"/>
            <a:ext cx="8229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eaLnBrk="1" hangingPunct="1">
              <a:spcBef>
                <a:spcPts val="0"/>
              </a:spcBef>
              <a:defRPr/>
            </a:pPr>
            <a:r>
              <a:rPr lang="en-US" sz="2800" dirty="0" smtClean="0">
                <a:solidFill>
                  <a:srgbClr val="2C3E50"/>
                </a:solidFill>
              </a:rPr>
              <a:t>There are three main areas where a school may face a Title IX student issue:</a:t>
            </a:r>
            <a:endParaRPr lang="en-US" sz="2800" dirty="0">
              <a:solidFill>
                <a:srgbClr val="2C3E50"/>
              </a:solidFill>
            </a:endParaRPr>
          </a:p>
        </p:txBody>
      </p:sp>
      <p:grpSp>
        <p:nvGrpSpPr>
          <p:cNvPr id="8" name="Group 7"/>
          <p:cNvGrpSpPr/>
          <p:nvPr/>
        </p:nvGrpSpPr>
        <p:grpSpPr>
          <a:xfrm>
            <a:off x="685800" y="2057400"/>
            <a:ext cx="8000999" cy="4298950"/>
            <a:chOff x="685800" y="2057400"/>
            <a:chExt cx="8000999" cy="4298950"/>
          </a:xfrm>
        </p:grpSpPr>
        <p:graphicFrame>
          <p:nvGraphicFramePr>
            <p:cNvPr id="2" name="Diagram 1"/>
            <p:cNvGraphicFramePr/>
            <p:nvPr>
              <p:extLst/>
            </p:nvPr>
          </p:nvGraphicFramePr>
          <p:xfrm>
            <a:off x="685800" y="2057400"/>
            <a:ext cx="8000999" cy="4298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990600" y="2523253"/>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1</a:t>
              </a:r>
              <a:endParaRPr lang="en-US" sz="4400" dirty="0">
                <a:solidFill>
                  <a:schemeClr val="tx2">
                    <a:lumMod val="60000"/>
                    <a:lumOff val="40000"/>
                  </a:schemeClr>
                </a:solidFill>
              </a:endParaRPr>
            </a:p>
          </p:txBody>
        </p:sp>
        <p:sp>
          <p:nvSpPr>
            <p:cNvPr id="10" name="TextBox 9"/>
            <p:cNvSpPr txBox="1"/>
            <p:nvPr/>
          </p:nvSpPr>
          <p:spPr>
            <a:xfrm>
              <a:off x="1295400" y="3802559"/>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2</a:t>
              </a:r>
              <a:endParaRPr lang="en-US" sz="4400" dirty="0">
                <a:solidFill>
                  <a:schemeClr val="tx2">
                    <a:lumMod val="60000"/>
                    <a:lumOff val="40000"/>
                  </a:schemeClr>
                </a:solidFill>
              </a:endParaRPr>
            </a:p>
          </p:txBody>
        </p:sp>
        <p:sp>
          <p:nvSpPr>
            <p:cNvPr id="11" name="TextBox 10"/>
            <p:cNvSpPr txBox="1"/>
            <p:nvPr/>
          </p:nvSpPr>
          <p:spPr>
            <a:xfrm>
              <a:off x="990600" y="5075558"/>
              <a:ext cx="609600" cy="769441"/>
            </a:xfrm>
            <a:prstGeom prst="rect">
              <a:avLst/>
            </a:prstGeom>
            <a:noFill/>
          </p:spPr>
          <p:txBody>
            <a:bodyPr wrap="square" rtlCol="0">
              <a:spAutoFit/>
            </a:bodyPr>
            <a:lstStyle/>
            <a:p>
              <a:pPr algn="ctr"/>
              <a:r>
                <a:rPr lang="en-US" sz="4400" dirty="0" smtClean="0">
                  <a:solidFill>
                    <a:schemeClr val="tx2">
                      <a:lumMod val="60000"/>
                      <a:lumOff val="40000"/>
                    </a:schemeClr>
                  </a:solidFill>
                </a:rPr>
                <a:t>3</a:t>
              </a:r>
              <a:endParaRPr lang="en-US" sz="4400" dirty="0">
                <a:solidFill>
                  <a:schemeClr val="tx2">
                    <a:lumMod val="60000"/>
                    <a:lumOff val="40000"/>
                  </a:schemeClr>
                </a:solidFill>
              </a:endParaRPr>
            </a:p>
          </p:txBody>
        </p:sp>
      </p:grpSp>
      <p:sp>
        <p:nvSpPr>
          <p:cNvPr id="1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9746004"/>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2" y="2618630"/>
            <a:ext cx="2749999" cy="1055840"/>
          </a:xfrm>
        </p:spPr>
        <p:txBody>
          <a:bodyPr>
            <a:noAutofit/>
          </a:bodyPr>
          <a:lstStyle/>
          <a:p>
            <a:pPr algn="ctr"/>
            <a:r>
              <a:rPr lang="en-US" dirty="0" smtClean="0"/>
              <a:t>AND</a:t>
            </a:r>
            <a:br>
              <a:rPr lang="en-US" dirty="0" smtClean="0"/>
            </a:br>
            <a:r>
              <a:rPr lang="en-US" dirty="0" smtClean="0"/>
              <a:t>Bullying</a:t>
            </a:r>
            <a:r>
              <a:rPr lang="en-US" sz="1800" dirty="0"/>
              <a:t/>
            </a:r>
            <a:br>
              <a:rPr lang="en-US" sz="1800" dirty="0"/>
            </a:br>
            <a:r>
              <a:rPr lang="en-US" dirty="0" smtClean="0"/>
              <a:t>MUST</a:t>
            </a:r>
            <a:r>
              <a:rPr lang="en-US" sz="1800" dirty="0"/>
              <a:t/>
            </a:r>
            <a:br>
              <a:rPr lang="en-US" sz="1800" dirty="0"/>
            </a:br>
            <a:r>
              <a:rPr lang="en-US" sz="1800" dirty="0"/>
              <a:t>be investigated</a:t>
            </a:r>
            <a:br>
              <a:rPr lang="en-US" sz="1800" dirty="0"/>
            </a:br>
            <a:r>
              <a:rPr lang="en-US" sz="1800" dirty="0"/>
              <a:t>when it occurs…</a:t>
            </a:r>
          </a:p>
        </p:txBody>
      </p:sp>
      <p:graphicFrame>
        <p:nvGraphicFramePr>
          <p:cNvPr id="6" name="Content Placeholder 5"/>
          <p:cNvGraphicFramePr>
            <a:graphicFrameLocks noGrp="1"/>
          </p:cNvGraphicFramePr>
          <p:nvPr>
            <p:ph idx="1"/>
            <p:extLst/>
          </p:nvPr>
        </p:nvGraphicFramePr>
        <p:xfrm>
          <a:off x="1560008" y="1068266"/>
          <a:ext cx="7286337" cy="454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dirty="0" smtClean="0">
                <a:solidFill>
                  <a:schemeClr val="tx1"/>
                </a:solidFill>
              </a:rPr>
              <a:t>© Shipman &amp; Goodwin LLP 2021. All rights reserved.</a:t>
            </a:r>
            <a:endParaRPr lang="en-US" altLang="en-US" dirty="0">
              <a:solidFill>
                <a:schemeClr val="tx1"/>
              </a:solidFill>
            </a:endParaRPr>
          </a:p>
        </p:txBody>
      </p:sp>
      <p:sp>
        <p:nvSpPr>
          <p:cNvPr id="5" name="Slide Number Placeholder 4"/>
          <p:cNvSpPr>
            <a:spLocks noGrp="1"/>
          </p:cNvSpPr>
          <p:nvPr>
            <p:ph type="sldNum" sz="quarter" idx="12"/>
          </p:nvPr>
        </p:nvSpPr>
        <p:spPr/>
        <p:txBody>
          <a:bodyPr/>
          <a:lstStyle/>
          <a:p>
            <a:fld id="{E6C0C164-648A-654B-87AA-0915A2DD7517}" type="slidenum">
              <a:rPr lang="en-US" smtClean="0"/>
              <a:t>40</a:t>
            </a:fld>
            <a:endParaRPr lang="en-US" dirty="0"/>
          </a:p>
        </p:txBody>
      </p:sp>
    </p:spTree>
    <p:extLst>
      <p:ext uri="{BB962C8B-B14F-4D97-AF65-F5344CB8AC3E}">
        <p14:creationId xmlns:p14="http://schemas.microsoft.com/office/powerpoint/2010/main" val="1998733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Investigation is Complete…</a:t>
            </a:r>
            <a:endParaRPr lang="en-US" dirty="0"/>
          </a:p>
        </p:txBody>
      </p:sp>
      <p:sp>
        <p:nvSpPr>
          <p:cNvPr id="3" name="Content Placeholder 2"/>
          <p:cNvSpPr>
            <a:spLocks noGrp="1"/>
          </p:cNvSpPr>
          <p:nvPr>
            <p:ph idx="1"/>
          </p:nvPr>
        </p:nvSpPr>
        <p:spPr>
          <a:xfrm>
            <a:off x="331278" y="1371600"/>
            <a:ext cx="8515543" cy="3734786"/>
          </a:xfrm>
        </p:spPr>
        <p:txBody>
          <a:bodyPr>
            <a:normAutofit/>
          </a:bodyPr>
          <a:lstStyle/>
          <a:p>
            <a:pPr>
              <a:lnSpc>
                <a:spcPct val="80000"/>
              </a:lnSpc>
              <a:spcAft>
                <a:spcPts val="900"/>
              </a:spcAft>
              <a:defRPr/>
            </a:pPr>
            <a:r>
              <a:rPr lang="en-US" sz="1800" dirty="0"/>
              <a:t>No written report </a:t>
            </a:r>
            <a:r>
              <a:rPr lang="en-US" sz="1800" b="1" u="sng" dirty="0">
                <a:solidFill>
                  <a:srgbClr val="006BA4"/>
                </a:solidFill>
              </a:rPr>
              <a:t>required</a:t>
            </a:r>
            <a:r>
              <a:rPr lang="en-US" sz="1800" dirty="0">
                <a:solidFill>
                  <a:srgbClr val="006BA4"/>
                </a:solidFill>
              </a:rPr>
              <a:t>.</a:t>
            </a:r>
            <a:r>
              <a:rPr lang="en-US" sz="1800" dirty="0"/>
              <a:t>  However, district must have procedures to document and maintain records of complaints and investigations.</a:t>
            </a:r>
          </a:p>
          <a:p>
            <a:pPr>
              <a:lnSpc>
                <a:spcPct val="80000"/>
              </a:lnSpc>
              <a:spcAft>
                <a:spcPts val="900"/>
              </a:spcAft>
              <a:defRPr/>
            </a:pPr>
            <a:r>
              <a:rPr lang="en-US" sz="1800" dirty="0"/>
              <a:t>Must have list of verified incidents. </a:t>
            </a:r>
          </a:p>
          <a:p>
            <a:pPr>
              <a:lnSpc>
                <a:spcPct val="80000"/>
              </a:lnSpc>
              <a:spcAft>
                <a:spcPts val="900"/>
              </a:spcAft>
              <a:defRPr/>
            </a:pPr>
            <a:r>
              <a:rPr lang="en-US" sz="1800" dirty="0"/>
              <a:t>Within </a:t>
            </a:r>
            <a:r>
              <a:rPr lang="en-US" sz="1800" b="1" i="1" dirty="0">
                <a:solidFill>
                  <a:srgbClr val="006BA4"/>
                </a:solidFill>
              </a:rPr>
              <a:t>48</a:t>
            </a:r>
            <a:r>
              <a:rPr lang="en-US" sz="1800" dirty="0">
                <a:solidFill>
                  <a:srgbClr val="006BA4"/>
                </a:solidFill>
              </a:rPr>
              <a:t> </a:t>
            </a:r>
            <a:r>
              <a:rPr lang="en-US" sz="1800" b="1" i="1" dirty="0">
                <a:solidFill>
                  <a:srgbClr val="006BA4"/>
                </a:solidFill>
              </a:rPr>
              <a:t>hours of the completion of the investigation</a:t>
            </a:r>
            <a:r>
              <a:rPr lang="en-US" sz="1800" dirty="0">
                <a:solidFill>
                  <a:srgbClr val="006BA4"/>
                </a:solidFill>
              </a:rPr>
              <a:t>,</a:t>
            </a:r>
            <a:r>
              <a:rPr lang="en-US" sz="1800" dirty="0"/>
              <a:t> school officials must notify parents of any student who commits a verified act of bullying and the parents of any student against whom such act of bullying was committed.</a:t>
            </a:r>
          </a:p>
          <a:p>
            <a:pPr>
              <a:lnSpc>
                <a:spcPct val="80000"/>
              </a:lnSpc>
              <a:spcAft>
                <a:spcPts val="900"/>
              </a:spcAft>
              <a:defRPr/>
            </a:pPr>
            <a:r>
              <a:rPr lang="en-US" sz="1800" dirty="0" smtClean="0"/>
              <a:t>Notify parents, verbally </a:t>
            </a:r>
            <a:r>
              <a:rPr lang="en-US" sz="1800" dirty="0"/>
              <a:t>and by electronic mail, if such parents' or guardians' electronic mail addresses are known, </a:t>
            </a:r>
            <a:r>
              <a:rPr lang="en-US" sz="1800" dirty="0" smtClean="0"/>
              <a:t>that </a:t>
            </a:r>
            <a:r>
              <a:rPr lang="en-US" sz="1800" dirty="0"/>
              <a:t>such </a:t>
            </a:r>
            <a:r>
              <a:rPr lang="en-US" sz="1800" b="1" i="1" dirty="0">
                <a:solidFill>
                  <a:schemeClr val="accent2"/>
                </a:solidFill>
              </a:rPr>
              <a:t>parents or guardians may refer to the plain language explanation of the rights and remedies available under sections 10-4a and 10-4b</a:t>
            </a:r>
            <a:r>
              <a:rPr lang="en-US" sz="1800" dirty="0"/>
              <a:t> published on the Internet web site of the local or regional board of education</a:t>
            </a:r>
          </a:p>
          <a:p>
            <a:pPr>
              <a:lnSpc>
                <a:spcPct val="80000"/>
              </a:lnSpc>
              <a:spcAft>
                <a:spcPts val="900"/>
              </a:spcAft>
              <a:defRPr/>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altLang="en-US" dirty="0">
                <a:solidFill>
                  <a:prstClr val="black"/>
                </a:solidFill>
                <a:latin typeface="Calibri" panose="020F0502020204030204"/>
                <a:ea typeface="+mn-ea"/>
                <a:cs typeface="+mn-cs"/>
              </a:rPr>
              <a:t>© Shipman &amp; Goodwin LLP 2021. All rights reserved.</a:t>
            </a: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41</a:t>
            </a:fld>
            <a:endParaRPr lang="en-US" sz="135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13710" y="3264588"/>
            <a:ext cx="4230290" cy="2736163"/>
          </a:xfrm>
          <a:prstGeom prst="rect">
            <a:avLst/>
          </a:prstGeom>
        </p:spPr>
      </p:pic>
    </p:spTree>
    <p:extLst>
      <p:ext uri="{BB962C8B-B14F-4D97-AF65-F5344CB8AC3E}">
        <p14:creationId xmlns:p14="http://schemas.microsoft.com/office/powerpoint/2010/main" val="2943582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Investigation is Complete…</a:t>
            </a:r>
            <a:endParaRPr lang="en-US" dirty="0"/>
          </a:p>
        </p:txBody>
      </p:sp>
      <p:sp>
        <p:nvSpPr>
          <p:cNvPr id="3" name="Content Placeholder 2"/>
          <p:cNvSpPr>
            <a:spLocks noGrp="1"/>
          </p:cNvSpPr>
          <p:nvPr>
            <p:ph idx="1"/>
          </p:nvPr>
        </p:nvSpPr>
        <p:spPr>
          <a:xfrm>
            <a:off x="331278" y="1915768"/>
            <a:ext cx="8515543" cy="3734786"/>
          </a:xfrm>
        </p:spPr>
        <p:txBody>
          <a:bodyPr>
            <a:normAutofit/>
          </a:bodyPr>
          <a:lstStyle/>
          <a:p>
            <a:pPr>
              <a:lnSpc>
                <a:spcPct val="80000"/>
              </a:lnSpc>
              <a:spcAft>
                <a:spcPts val="900"/>
              </a:spcAft>
              <a:defRPr/>
            </a:pPr>
            <a:r>
              <a:rPr lang="en-US" dirty="0"/>
              <a:t>Parents of a student whom such act was directed must be invited to a meeting where the school communicates the measures being taken by the school to ensure student safety and prevent further </a:t>
            </a:r>
            <a:r>
              <a:rPr lang="en-US" dirty="0" smtClean="0"/>
              <a:t>acts of bullying.</a:t>
            </a:r>
          </a:p>
          <a:p>
            <a:pPr>
              <a:lnSpc>
                <a:spcPct val="80000"/>
              </a:lnSpc>
              <a:spcAft>
                <a:spcPts val="900"/>
              </a:spcAft>
              <a:defRPr/>
            </a:pPr>
            <a:r>
              <a:rPr lang="en-US" dirty="0" smtClean="0"/>
              <a:t>Parents of a student who commits any verified act of bullying must be invited to a meeting to discuss specific interventions undertaken by the school to prevent further acts of bullying.</a:t>
            </a:r>
          </a:p>
          <a:p>
            <a:pPr>
              <a:lnSpc>
                <a:spcPct val="80000"/>
              </a:lnSpc>
              <a:spcAft>
                <a:spcPts val="900"/>
              </a:spcAft>
              <a:defRPr/>
            </a:pPr>
            <a:r>
              <a:rPr lang="en-US" dirty="0"/>
              <a:t>Meetings with each set of parents should be separate and distinct.</a:t>
            </a:r>
          </a:p>
          <a:p>
            <a:pPr marL="0" indent="0">
              <a:lnSpc>
                <a:spcPct val="80000"/>
              </a:lnSpc>
              <a:spcAft>
                <a:spcPts val="900"/>
              </a:spcAft>
              <a:buNone/>
              <a:defRPr/>
            </a:pPr>
            <a:r>
              <a:rPr lang="en-US" dirty="0" smtClean="0"/>
              <a:t> </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altLang="en-US" dirty="0">
                <a:solidFill>
                  <a:prstClr val="black"/>
                </a:solidFill>
                <a:latin typeface="Calibri" panose="020F0502020204030204"/>
                <a:ea typeface="+mn-ea"/>
                <a:cs typeface="+mn-cs"/>
              </a:rPr>
              <a:t>© Shipman &amp; Goodwin LLP 2021. All rights reserved.</a:t>
            </a: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42</a:t>
            </a:fld>
            <a:endParaRPr lang="en-US" sz="135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13710" y="3264588"/>
            <a:ext cx="4230290" cy="2736163"/>
          </a:xfrm>
          <a:prstGeom prst="rect">
            <a:avLst/>
          </a:prstGeom>
        </p:spPr>
      </p:pic>
    </p:spTree>
    <p:extLst>
      <p:ext uri="{BB962C8B-B14F-4D97-AF65-F5344CB8AC3E}">
        <p14:creationId xmlns:p14="http://schemas.microsoft.com/office/powerpoint/2010/main" val="2804395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43</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61289" y="863769"/>
            <a:ext cx="7200900" cy="507831"/>
          </a:xfrm>
          <a:prstGeom prst="rect">
            <a:avLst/>
          </a:prstGeom>
          <a:noFill/>
        </p:spPr>
        <p:txBody>
          <a:bodyPr wrap="square" rtlCol="0">
            <a:spAutoFit/>
          </a:bodyPr>
          <a:lstStyle/>
          <a:p>
            <a:pPr defTabSz="685800" fontAlgn="auto">
              <a:spcBef>
                <a:spcPts val="0"/>
              </a:spcBef>
              <a:spcAft>
                <a:spcPts val="0"/>
              </a:spcAft>
            </a:pPr>
            <a:r>
              <a:rPr lang="en-US" sz="2700" dirty="0">
                <a:solidFill>
                  <a:prstClr val="white"/>
                </a:solidFill>
                <a:latin typeface="Book Antiqua" panose="02040602050305030304" pitchFamily="18" charset="0"/>
                <a:ea typeface="+mn-ea"/>
                <a:cs typeface="+mn-cs"/>
              </a:rPr>
              <a:t>What are my responsibilities for intervention?</a:t>
            </a:r>
          </a:p>
        </p:txBody>
      </p:sp>
      <p:sp>
        <p:nvSpPr>
          <p:cNvPr id="5" name="Content Placeholder 2"/>
          <p:cNvSpPr txBox="1">
            <a:spLocks/>
          </p:cNvSpPr>
          <p:nvPr/>
        </p:nvSpPr>
        <p:spPr>
          <a:xfrm>
            <a:off x="393971" y="2413794"/>
            <a:ext cx="8519726" cy="334441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100" dirty="0">
                <a:solidFill>
                  <a:prstClr val="black"/>
                </a:solidFill>
              </a:rPr>
              <a:t>When acts of bullying are verified, school officials must develop “</a:t>
            </a:r>
            <a:r>
              <a:rPr lang="en-US" sz="2100" b="1" dirty="0">
                <a:solidFill>
                  <a:srgbClr val="1D6295"/>
                </a:solidFill>
              </a:rPr>
              <a:t>student safety support plans </a:t>
            </a:r>
            <a:r>
              <a:rPr lang="en-US" sz="2100" dirty="0">
                <a:solidFill>
                  <a:prstClr val="black"/>
                </a:solidFill>
              </a:rPr>
              <a:t>for students against whom an act of bullying was directed that address </a:t>
            </a:r>
            <a:r>
              <a:rPr lang="en-US" sz="2100" b="1" dirty="0">
                <a:solidFill>
                  <a:srgbClr val="1D6295"/>
                </a:solidFill>
              </a:rPr>
              <a:t>safety measures</a:t>
            </a:r>
            <a:r>
              <a:rPr lang="en-US" sz="2100" dirty="0">
                <a:solidFill>
                  <a:srgbClr val="1D6295"/>
                </a:solidFill>
              </a:rPr>
              <a:t> </a:t>
            </a:r>
            <a:r>
              <a:rPr lang="en-US" sz="2100" dirty="0">
                <a:solidFill>
                  <a:prstClr val="black"/>
                </a:solidFill>
              </a:rPr>
              <a:t>the school will take to protect such students against further acts of bullying.” </a:t>
            </a:r>
          </a:p>
          <a:p>
            <a:pPr marL="0" indent="0" defTabSz="685800" fontAlgn="auto">
              <a:spcBef>
                <a:spcPts val="450"/>
              </a:spcBef>
              <a:spcAft>
                <a:spcPts val="450"/>
              </a:spcAft>
              <a:buNone/>
            </a:pPr>
            <a:endParaRPr lang="en-US" sz="675" dirty="0">
              <a:solidFill>
                <a:prstClr val="black"/>
              </a:solidFill>
            </a:endParaRPr>
          </a:p>
          <a:p>
            <a:pPr marL="171450" indent="-171450" defTabSz="685800" fontAlgn="auto">
              <a:spcBef>
                <a:spcPts val="450"/>
              </a:spcBef>
              <a:spcAft>
                <a:spcPts val="450"/>
              </a:spcAft>
            </a:pPr>
            <a:r>
              <a:rPr lang="en-US" sz="2100" dirty="0">
                <a:solidFill>
                  <a:prstClr val="black"/>
                </a:solidFill>
              </a:rPr>
              <a:t>When there are repeated verified acts of bullying against a single individual student or recurrently perpetrated bullying incidents by the same individual, school officials must develop </a:t>
            </a:r>
            <a:r>
              <a:rPr lang="en-US" sz="2100" b="1" dirty="0">
                <a:solidFill>
                  <a:srgbClr val="1D6295"/>
                </a:solidFill>
              </a:rPr>
              <a:t>case-by-case interventions</a:t>
            </a:r>
            <a:r>
              <a:rPr lang="en-US" sz="2100" b="1" dirty="0">
                <a:solidFill>
                  <a:srgbClr val="0000FF"/>
                </a:solidFill>
              </a:rPr>
              <a:t> </a:t>
            </a:r>
            <a:r>
              <a:rPr lang="en-US" sz="2100" dirty="0">
                <a:solidFill>
                  <a:prstClr val="black"/>
                </a:solidFill>
              </a:rPr>
              <a:t>that may include both counseling and discipline.</a:t>
            </a:r>
          </a:p>
        </p:txBody>
      </p:sp>
    </p:spTree>
    <p:extLst>
      <p:ext uri="{BB962C8B-B14F-4D97-AF65-F5344CB8AC3E}">
        <p14:creationId xmlns:p14="http://schemas.microsoft.com/office/powerpoint/2010/main" val="3252226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44</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24000" y="609600"/>
            <a:ext cx="7238189" cy="923330"/>
          </a:xfrm>
          <a:prstGeom prst="rect">
            <a:avLst/>
          </a:prstGeom>
          <a:noFill/>
        </p:spPr>
        <p:txBody>
          <a:bodyPr wrap="square" rtlCol="0">
            <a:spAutoFit/>
          </a:bodyPr>
          <a:lstStyle/>
          <a:p>
            <a:pPr defTabSz="685800" fontAlgn="auto">
              <a:spcBef>
                <a:spcPts val="0"/>
              </a:spcBef>
              <a:spcAft>
                <a:spcPts val="0"/>
              </a:spcAft>
            </a:pPr>
            <a:r>
              <a:rPr lang="en-US" sz="2700" dirty="0">
                <a:solidFill>
                  <a:prstClr val="white"/>
                </a:solidFill>
                <a:latin typeface="Book Antiqua" panose="02040602050305030304" pitchFamily="18" charset="0"/>
                <a:ea typeface="+mn-ea"/>
                <a:cs typeface="+mn-cs"/>
              </a:rPr>
              <a:t>What are </a:t>
            </a:r>
            <a:r>
              <a:rPr lang="en-US" sz="2700" b="1" dirty="0">
                <a:solidFill>
                  <a:prstClr val="white"/>
                </a:solidFill>
                <a:latin typeface="Book Antiqua" panose="02040602050305030304" pitchFamily="18" charset="0"/>
                <a:ea typeface="+mn-ea"/>
                <a:cs typeface="+mn-cs"/>
              </a:rPr>
              <a:t>appropriate consequences </a:t>
            </a:r>
            <a:r>
              <a:rPr lang="en-US" sz="2700" dirty="0">
                <a:solidFill>
                  <a:prstClr val="white"/>
                </a:solidFill>
                <a:latin typeface="Book Antiqua" panose="02040602050305030304" pitchFamily="18" charset="0"/>
                <a:ea typeface="+mn-ea"/>
                <a:cs typeface="+mn-cs"/>
              </a:rPr>
              <a:t>for bullying?</a:t>
            </a:r>
          </a:p>
        </p:txBody>
      </p:sp>
      <p:sp>
        <p:nvSpPr>
          <p:cNvPr id="5" name="Content Placeholder 2"/>
          <p:cNvSpPr txBox="1">
            <a:spLocks/>
          </p:cNvSpPr>
          <p:nvPr/>
        </p:nvSpPr>
        <p:spPr>
          <a:xfrm>
            <a:off x="457199" y="2057400"/>
            <a:ext cx="8456497" cy="4038600"/>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100" dirty="0">
                <a:solidFill>
                  <a:prstClr val="black"/>
                </a:solidFill>
              </a:rPr>
              <a:t>The notification to parents of a student who committed a verified act of bullying must include “</a:t>
            </a:r>
            <a:r>
              <a:rPr lang="en-US" sz="2100" b="1" dirty="0">
                <a:solidFill>
                  <a:srgbClr val="1D6295"/>
                </a:solidFill>
              </a:rPr>
              <a:t>a description of the response of school employees to such acts and any consequences that may result from the commission of further acts of bullying</a:t>
            </a:r>
            <a:r>
              <a:rPr lang="en-US" sz="2100" dirty="0">
                <a:solidFill>
                  <a:prstClr val="black"/>
                </a:solidFill>
              </a:rPr>
              <a:t>.” </a:t>
            </a:r>
          </a:p>
          <a:p>
            <a:pPr marL="171450" indent="-171450" defTabSz="685800" fontAlgn="auto">
              <a:spcBef>
                <a:spcPts val="450"/>
              </a:spcBef>
              <a:spcAft>
                <a:spcPts val="450"/>
              </a:spcAft>
            </a:pPr>
            <a:r>
              <a:rPr lang="en-US" sz="2100" dirty="0">
                <a:solidFill>
                  <a:prstClr val="black"/>
                </a:solidFill>
              </a:rPr>
              <a:t>Consider need for:</a:t>
            </a:r>
          </a:p>
          <a:p>
            <a:pPr marL="514350" lvl="1" indent="-171450" defTabSz="685800" fontAlgn="auto">
              <a:lnSpc>
                <a:spcPct val="110000"/>
              </a:lnSpc>
              <a:spcBef>
                <a:spcPts val="225"/>
              </a:spcBef>
              <a:spcAft>
                <a:spcPts val="225"/>
              </a:spcAft>
            </a:pPr>
            <a:r>
              <a:rPr lang="en-US" sz="1800" dirty="0">
                <a:solidFill>
                  <a:prstClr val="black"/>
                </a:solidFill>
              </a:rPr>
              <a:t>Increased supervision</a:t>
            </a:r>
          </a:p>
          <a:p>
            <a:pPr marL="514350" lvl="1" indent="-171450" defTabSz="685800" fontAlgn="auto">
              <a:lnSpc>
                <a:spcPct val="110000"/>
              </a:lnSpc>
              <a:spcBef>
                <a:spcPts val="225"/>
              </a:spcBef>
              <a:spcAft>
                <a:spcPts val="225"/>
              </a:spcAft>
            </a:pPr>
            <a:r>
              <a:rPr lang="en-US" sz="1800" dirty="0">
                <a:solidFill>
                  <a:prstClr val="black"/>
                </a:solidFill>
              </a:rPr>
              <a:t>Separation of students involved</a:t>
            </a:r>
          </a:p>
          <a:p>
            <a:pPr marL="514350" lvl="1" indent="-171450" defTabSz="685800" fontAlgn="auto">
              <a:lnSpc>
                <a:spcPct val="110000"/>
              </a:lnSpc>
              <a:spcBef>
                <a:spcPts val="225"/>
              </a:spcBef>
              <a:spcAft>
                <a:spcPts val="225"/>
              </a:spcAft>
            </a:pPr>
            <a:r>
              <a:rPr lang="en-US" sz="1800" dirty="0">
                <a:solidFill>
                  <a:prstClr val="black"/>
                </a:solidFill>
              </a:rPr>
              <a:t>Computer restrictions/loss of privileges</a:t>
            </a:r>
          </a:p>
          <a:p>
            <a:pPr marL="514350" lvl="1" indent="-171450" defTabSz="685800" fontAlgn="auto">
              <a:lnSpc>
                <a:spcPct val="110000"/>
              </a:lnSpc>
              <a:spcBef>
                <a:spcPts val="225"/>
              </a:spcBef>
              <a:spcAft>
                <a:spcPts val="225"/>
              </a:spcAft>
            </a:pPr>
            <a:r>
              <a:rPr lang="en-US" sz="1800" dirty="0">
                <a:solidFill>
                  <a:prstClr val="black"/>
                </a:solidFill>
              </a:rPr>
              <a:t>Counseling</a:t>
            </a:r>
          </a:p>
          <a:p>
            <a:pPr marL="514350" lvl="1" indent="-171450" defTabSz="685800" fontAlgn="auto">
              <a:lnSpc>
                <a:spcPct val="110000"/>
              </a:lnSpc>
              <a:spcBef>
                <a:spcPts val="225"/>
              </a:spcBef>
              <a:spcAft>
                <a:spcPts val="225"/>
              </a:spcAft>
            </a:pPr>
            <a:r>
              <a:rPr lang="en-US" sz="1800" dirty="0">
                <a:solidFill>
                  <a:prstClr val="black"/>
                </a:solidFill>
              </a:rPr>
              <a:t>Formal discipline (ISS, OSS, expulsion)</a:t>
            </a:r>
          </a:p>
        </p:txBody>
      </p:sp>
    </p:spTree>
    <p:extLst>
      <p:ext uri="{BB962C8B-B14F-4D97-AF65-F5344CB8AC3E}">
        <p14:creationId xmlns:p14="http://schemas.microsoft.com/office/powerpoint/2010/main" val="3847475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fontAlgn="auto">
              <a:spcBef>
                <a:spcPts val="0"/>
              </a:spcBef>
              <a:spcAft>
                <a:spcPts val="0"/>
              </a:spcAft>
            </a:pPr>
            <a:r>
              <a:rPr lang="en-US" dirty="0">
                <a:solidFill>
                  <a:prstClr val="black"/>
                </a:solidFill>
                <a:latin typeface="Calibri" panose="020F0502020204030204"/>
                <a:ea typeface="+mn-ea"/>
                <a:cs typeface="+mn-cs"/>
              </a:rPr>
              <a:t>© Shipman &amp; Goodwin LLP 2021. All rights reserved.</a:t>
            </a: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E6C0C164-648A-654B-87AA-0915A2DD7517}" type="slidenum">
              <a:rPr lang="en-US" sz="1350">
                <a:solidFill>
                  <a:prstClr val="black"/>
                </a:solidFill>
                <a:latin typeface="Calibri" panose="020F0502020204030204"/>
                <a:ea typeface="+mn-ea"/>
                <a:cs typeface="+mn-cs"/>
              </a:rPr>
              <a:pPr defTabSz="685800" fontAlgn="auto">
                <a:spcBef>
                  <a:spcPts val="0"/>
                </a:spcBef>
                <a:spcAft>
                  <a:spcPts val="0"/>
                </a:spcAft>
              </a:pPr>
              <a:t>45</a:t>
            </a:fld>
            <a:endParaRPr lang="en-US" sz="1350" dirty="0">
              <a:solidFill>
                <a:prstClr val="black"/>
              </a:solidFill>
              <a:latin typeface="Calibri" panose="020F0502020204030204"/>
              <a:ea typeface="+mn-ea"/>
              <a:cs typeface="+mn-cs"/>
            </a:endParaRPr>
          </a:p>
        </p:txBody>
      </p:sp>
      <p:sp>
        <p:nvSpPr>
          <p:cNvPr id="4" name="TextBox 3"/>
          <p:cNvSpPr txBox="1"/>
          <p:nvPr/>
        </p:nvSpPr>
        <p:spPr>
          <a:xfrm>
            <a:off x="1524000" y="457200"/>
            <a:ext cx="7238189" cy="1338828"/>
          </a:xfrm>
          <a:prstGeom prst="rect">
            <a:avLst/>
          </a:prstGeom>
          <a:noFill/>
        </p:spPr>
        <p:txBody>
          <a:bodyPr wrap="square" rtlCol="0">
            <a:spAutoFit/>
          </a:bodyPr>
          <a:lstStyle/>
          <a:p>
            <a:pPr defTabSz="685800" fontAlgn="auto">
              <a:spcBef>
                <a:spcPts val="0"/>
              </a:spcBef>
              <a:spcAft>
                <a:spcPts val="0"/>
              </a:spcAft>
            </a:pPr>
            <a:r>
              <a:rPr lang="en-US" sz="2700" dirty="0" smtClean="0">
                <a:solidFill>
                  <a:prstClr val="white"/>
                </a:solidFill>
                <a:latin typeface="Book Antiqua" panose="02040602050305030304" pitchFamily="18" charset="0"/>
                <a:ea typeface="+mn-ea"/>
                <a:cs typeface="+mn-cs"/>
              </a:rPr>
              <a:t>How should I handle allegations that could require both a Title IX and a bullying investigation?</a:t>
            </a:r>
            <a:endParaRPr lang="en-US" sz="2700" dirty="0">
              <a:solidFill>
                <a:prstClr val="white"/>
              </a:solidFill>
              <a:latin typeface="Book Antiqua" panose="02040602050305030304" pitchFamily="18" charset="0"/>
              <a:ea typeface="+mn-ea"/>
              <a:cs typeface="+mn-cs"/>
            </a:endParaRPr>
          </a:p>
        </p:txBody>
      </p:sp>
      <p:sp>
        <p:nvSpPr>
          <p:cNvPr id="5" name="Content Placeholder 2"/>
          <p:cNvSpPr txBox="1">
            <a:spLocks/>
          </p:cNvSpPr>
          <p:nvPr/>
        </p:nvSpPr>
        <p:spPr>
          <a:xfrm>
            <a:off x="457199" y="2057400"/>
            <a:ext cx="8456497" cy="4038600"/>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100000"/>
              </a:lnSpc>
              <a:spcBef>
                <a:spcPts val="600"/>
              </a:spcBef>
              <a:spcAft>
                <a:spcPts val="600"/>
              </a:spcAft>
              <a:buClr>
                <a:srgbClr val="006BA4"/>
              </a:buClr>
              <a:buFont typeface="Arial" panose="020B0604020202020204" pitchFamily="34" charset="0"/>
              <a:buChar char="•"/>
              <a:defRPr sz="2800" b="0" i="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100000"/>
              </a:lnSpc>
              <a:spcBef>
                <a:spcPts val="600"/>
              </a:spcBef>
              <a:spcAft>
                <a:spcPts val="600"/>
              </a:spcAft>
              <a:buClr>
                <a:srgbClr val="006BA4"/>
              </a:buClr>
              <a:buSzPct val="80000"/>
              <a:buFont typeface="Wingdings" pitchFamily="2" charset="2"/>
              <a:buChar char="§"/>
              <a:defRPr sz="2400" b="0" i="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100000"/>
              </a:lnSpc>
              <a:spcBef>
                <a:spcPts val="600"/>
              </a:spcBef>
              <a:spcAft>
                <a:spcPts val="600"/>
              </a:spcAft>
              <a:buClr>
                <a:srgbClr val="006BA4"/>
              </a:buClr>
              <a:buSzPct val="70000"/>
              <a:buFont typeface="Courier New" panose="02070309020205020404" pitchFamily="49" charset="0"/>
              <a:buChar char="o"/>
              <a:defRPr sz="2200" b="0" i="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100000"/>
              </a:lnSpc>
              <a:spcBef>
                <a:spcPts val="600"/>
              </a:spcBef>
              <a:spcAft>
                <a:spcPts val="600"/>
              </a:spcAft>
              <a:buClr>
                <a:srgbClr val="006BA4"/>
              </a:buClr>
              <a:buSzPct val="60000"/>
              <a:buFont typeface="Wingdings" pitchFamily="2" charset="2"/>
              <a:buChar char="v"/>
              <a:defRPr sz="2000" b="0" i="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rgbClr val="006BA4"/>
              </a:buClr>
              <a:buSzPct val="60000"/>
              <a:buFont typeface="Wingdings" pitchFamily="2" charset="2"/>
              <a:buChar char="q"/>
              <a:defRPr sz="2000" b="0" i="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450"/>
              </a:spcBef>
              <a:spcAft>
                <a:spcPts val="450"/>
              </a:spcAft>
            </a:pPr>
            <a:r>
              <a:rPr lang="en-US" sz="2900" dirty="0" smtClean="0">
                <a:solidFill>
                  <a:prstClr val="black"/>
                </a:solidFill>
              </a:rPr>
              <a:t>Use the more prescriptive/protective procedures</a:t>
            </a:r>
          </a:p>
          <a:p>
            <a:pPr marL="171450" indent="-171450" defTabSz="685800" fontAlgn="auto">
              <a:spcBef>
                <a:spcPts val="450"/>
              </a:spcBef>
              <a:spcAft>
                <a:spcPts val="450"/>
              </a:spcAft>
            </a:pPr>
            <a:r>
              <a:rPr lang="en-US" sz="2900" dirty="0" smtClean="0">
                <a:solidFill>
                  <a:prstClr val="black"/>
                </a:solidFill>
              </a:rPr>
              <a:t>Inform parents that you will be investigating under both Title IX and Connecticut’s bullying law</a:t>
            </a:r>
          </a:p>
          <a:p>
            <a:pPr marL="171450" indent="-171450" defTabSz="685800" fontAlgn="auto">
              <a:spcBef>
                <a:spcPts val="450"/>
              </a:spcBef>
              <a:spcAft>
                <a:spcPts val="450"/>
              </a:spcAft>
            </a:pPr>
            <a:r>
              <a:rPr lang="en-US" sz="2900" dirty="0" smtClean="0">
                <a:solidFill>
                  <a:prstClr val="black"/>
                </a:solidFill>
              </a:rPr>
              <a:t>Remember to adhere to the specific procedural requirements of the bullying law</a:t>
            </a:r>
          </a:p>
          <a:p>
            <a:pPr marL="628650" lvl="1" indent="-171450" defTabSz="685800" fontAlgn="auto">
              <a:spcBef>
                <a:spcPts val="450"/>
              </a:spcBef>
              <a:spcAft>
                <a:spcPts val="450"/>
              </a:spcAft>
            </a:pPr>
            <a:r>
              <a:rPr lang="en-US" sz="2300" dirty="0" smtClean="0"/>
              <a:t>List </a:t>
            </a:r>
            <a:r>
              <a:rPr lang="en-US" sz="2300" dirty="0"/>
              <a:t>of verified incidents. </a:t>
            </a:r>
          </a:p>
          <a:p>
            <a:pPr lvl="1">
              <a:lnSpc>
                <a:spcPct val="80000"/>
              </a:lnSpc>
              <a:spcAft>
                <a:spcPts val="900"/>
              </a:spcAft>
              <a:defRPr/>
            </a:pPr>
            <a:r>
              <a:rPr lang="en-US" sz="2300" dirty="0"/>
              <a:t>Within </a:t>
            </a:r>
            <a:r>
              <a:rPr lang="en-US" sz="2300" b="1" i="1" dirty="0">
                <a:solidFill>
                  <a:srgbClr val="006BA4"/>
                </a:solidFill>
              </a:rPr>
              <a:t>48</a:t>
            </a:r>
            <a:r>
              <a:rPr lang="en-US" sz="2300" dirty="0">
                <a:solidFill>
                  <a:srgbClr val="006BA4"/>
                </a:solidFill>
              </a:rPr>
              <a:t> </a:t>
            </a:r>
            <a:r>
              <a:rPr lang="en-US" sz="2300" b="1" i="1" dirty="0">
                <a:solidFill>
                  <a:srgbClr val="006BA4"/>
                </a:solidFill>
              </a:rPr>
              <a:t>hours of the completion of the investigation</a:t>
            </a:r>
            <a:r>
              <a:rPr lang="en-US" sz="2300" dirty="0">
                <a:solidFill>
                  <a:srgbClr val="006BA4"/>
                </a:solidFill>
              </a:rPr>
              <a:t>,</a:t>
            </a:r>
            <a:r>
              <a:rPr lang="en-US" sz="2300" dirty="0"/>
              <a:t> school officials must notify parents of any student who commits a verified act of bullying and the parents of any student against whom such act of bullying was committed.</a:t>
            </a:r>
          </a:p>
          <a:p>
            <a:pPr lvl="1">
              <a:lnSpc>
                <a:spcPct val="80000"/>
              </a:lnSpc>
              <a:spcAft>
                <a:spcPts val="900"/>
              </a:spcAft>
              <a:defRPr/>
            </a:pPr>
            <a:r>
              <a:rPr lang="en-US" sz="2300" dirty="0" smtClean="0"/>
              <a:t>Notify </a:t>
            </a:r>
            <a:r>
              <a:rPr lang="en-US" sz="2300" b="1" i="1" dirty="0" smtClean="0">
                <a:solidFill>
                  <a:schemeClr val="accent2"/>
                </a:solidFill>
              </a:rPr>
              <a:t>parents </a:t>
            </a:r>
            <a:r>
              <a:rPr lang="en-US" sz="2300" b="1" i="1" dirty="0">
                <a:solidFill>
                  <a:schemeClr val="accent2"/>
                </a:solidFill>
              </a:rPr>
              <a:t>or guardians </a:t>
            </a:r>
            <a:r>
              <a:rPr lang="en-US" sz="2300" b="1" i="1" dirty="0" smtClean="0">
                <a:solidFill>
                  <a:schemeClr val="accent2"/>
                </a:solidFill>
              </a:rPr>
              <a:t>that they may </a:t>
            </a:r>
            <a:r>
              <a:rPr lang="en-US" sz="2300" b="1" i="1" dirty="0">
                <a:solidFill>
                  <a:schemeClr val="accent2"/>
                </a:solidFill>
              </a:rPr>
              <a:t>refer to the plain language explanation of the rights and remedies available under sections 10-4a and 10-4b</a:t>
            </a:r>
            <a:r>
              <a:rPr lang="en-US" sz="2300" dirty="0"/>
              <a:t> published on the Internet web site of the local or regional board of </a:t>
            </a:r>
            <a:r>
              <a:rPr lang="en-US" sz="2300" dirty="0" smtClean="0"/>
              <a:t>education.</a:t>
            </a:r>
          </a:p>
          <a:p>
            <a:pPr lvl="1">
              <a:lnSpc>
                <a:spcPct val="80000"/>
              </a:lnSpc>
              <a:spcAft>
                <a:spcPts val="900"/>
              </a:spcAft>
              <a:defRPr/>
            </a:pPr>
            <a:r>
              <a:rPr lang="en-US" sz="2300" dirty="0"/>
              <a:t>Parents of a student whom such act was directed must be invited to a meeting where the school communicates the measures being taken by the school to ensure student safety and prevent further acts of bullying.</a:t>
            </a:r>
          </a:p>
          <a:p>
            <a:pPr lvl="1">
              <a:lnSpc>
                <a:spcPct val="80000"/>
              </a:lnSpc>
              <a:spcAft>
                <a:spcPts val="900"/>
              </a:spcAft>
              <a:defRPr/>
            </a:pPr>
            <a:r>
              <a:rPr lang="en-US" sz="2300" dirty="0"/>
              <a:t>Parents of a student who commits any verified act of bullying must be invited to a meeting to discuss specific interventions undertaken by the school to prevent further acts of bullying.</a:t>
            </a:r>
          </a:p>
          <a:p>
            <a:pPr lvl="1">
              <a:lnSpc>
                <a:spcPct val="80000"/>
              </a:lnSpc>
              <a:spcAft>
                <a:spcPts val="900"/>
              </a:spcAft>
              <a:defRPr/>
            </a:pPr>
            <a:endParaRPr lang="en-US" sz="2000" dirty="0"/>
          </a:p>
          <a:p>
            <a:pPr marL="171450" indent="-171450" defTabSz="685800" fontAlgn="auto">
              <a:spcBef>
                <a:spcPts val="450"/>
              </a:spcBef>
              <a:spcAft>
                <a:spcPts val="450"/>
              </a:spcAft>
            </a:pPr>
            <a:endParaRPr lang="en-US" sz="2100" dirty="0" smtClean="0">
              <a:solidFill>
                <a:prstClr val="black"/>
              </a:solidFill>
            </a:endParaRPr>
          </a:p>
          <a:p>
            <a:pPr marL="628650" lvl="1" indent="-171450" defTabSz="685800" fontAlgn="auto">
              <a:spcBef>
                <a:spcPts val="450"/>
              </a:spcBef>
              <a:spcAft>
                <a:spcPts val="450"/>
              </a:spcAft>
            </a:pPr>
            <a:endParaRPr lang="en-US" sz="1700" dirty="0">
              <a:solidFill>
                <a:prstClr val="black"/>
              </a:solidFill>
            </a:endParaRPr>
          </a:p>
        </p:txBody>
      </p:sp>
    </p:spTree>
    <p:extLst>
      <p:ext uri="{BB962C8B-B14F-4D97-AF65-F5344CB8AC3E}">
        <p14:creationId xmlns:p14="http://schemas.microsoft.com/office/powerpoint/2010/main" val="1857231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219200"/>
            <a:ext cx="8229600" cy="523220"/>
          </a:xfrm>
        </p:spPr>
        <p:txBody>
          <a:bodyPr>
            <a:spAutoFit/>
          </a:bodyPr>
          <a:lstStyle/>
          <a:p>
            <a:pPr eaLnBrk="1" hangingPunct="1"/>
            <a:r>
              <a:rPr lang="en-US" dirty="0">
                <a:solidFill>
                  <a:schemeClr val="tx2"/>
                </a:solidFill>
                <a:latin typeface="Source Sans Pro" charset="0"/>
              </a:rPr>
              <a:t>Questions?</a:t>
            </a:r>
          </a:p>
        </p:txBody>
      </p:sp>
      <p:sp>
        <p:nvSpPr>
          <p:cNvPr id="173" name="Rectangle 172"/>
          <p:cNvSpPr/>
          <p:nvPr/>
        </p:nvSpPr>
        <p:spPr>
          <a:xfrm>
            <a:off x="4343400" y="17871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Oval 55"/>
          <p:cNvSpPr/>
          <p:nvPr/>
        </p:nvSpPr>
        <p:spPr bwMode="auto">
          <a:xfrm>
            <a:off x="3597275" y="2468563"/>
            <a:ext cx="1901825" cy="19034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r>
              <a:rPr lang="en-US" sz="1100" b="1" dirty="0">
                <a:solidFill>
                  <a:srgbClr val="FFFFFF"/>
                </a:solidFill>
                <a:latin typeface="Calibri" charset="0"/>
                <a:ea typeface="ＭＳ Ｐゴシック" charset="0"/>
              </a:rPr>
              <a:t/>
            </a:r>
            <a:br>
              <a:rPr lang="en-US" sz="1100" b="1" dirty="0">
                <a:solidFill>
                  <a:srgbClr val="FFFFFF"/>
                </a:solidFill>
                <a:latin typeface="Calibri" charset="0"/>
                <a:ea typeface="ＭＳ Ｐゴシック" charset="0"/>
              </a:rPr>
            </a:br>
            <a:endParaRPr lang="en-US" sz="1100" b="1" dirty="0">
              <a:solidFill>
                <a:srgbClr val="FFFFFF"/>
              </a:solidFill>
              <a:latin typeface="Calibri" charset="0"/>
              <a:ea typeface="ＭＳ Ｐゴシック" charset="0"/>
            </a:endParaRPr>
          </a:p>
        </p:txBody>
      </p:sp>
      <p:pic>
        <p:nvPicPr>
          <p:cNvPr id="3" name="Picture 2" descr="questionmar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5206" y="3094807"/>
            <a:ext cx="469900" cy="649430"/>
          </a:xfrm>
          <a:prstGeom prst="rect">
            <a:avLst/>
          </a:prstGeom>
        </p:spPr>
      </p:pic>
      <p:sp>
        <p:nvSpPr>
          <p:cNvPr id="2" name="Date Placeholder 1"/>
          <p:cNvSpPr>
            <a:spLocks noGrp="1"/>
          </p:cNvSpPr>
          <p:nvPr>
            <p:ph type="dt" sz="half" idx="10"/>
          </p:nvPr>
        </p:nvSpPr>
        <p:spPr/>
        <p:txBody>
          <a:bodyPr/>
          <a:lstStyle/>
          <a:p>
            <a:pPr>
              <a:defRPr/>
            </a:pPr>
            <a:r>
              <a:rPr lang="en-US" dirty="0"/>
              <a:t>© Shipman &amp; Goodwin LLP </a:t>
            </a:r>
            <a:r>
              <a:rPr lang="en-US" dirty="0" smtClean="0"/>
              <a:t>2020</a:t>
            </a: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46</a:t>
            </a:fld>
            <a:endParaRPr lang="en-US"/>
          </a:p>
        </p:txBody>
      </p:sp>
      <p:sp>
        <p:nvSpPr>
          <p:cNvPr id="4" name="TextBox 3"/>
          <p:cNvSpPr txBox="1"/>
          <p:nvPr/>
        </p:nvSpPr>
        <p:spPr>
          <a:xfrm>
            <a:off x="466725" y="6096000"/>
            <a:ext cx="8229600" cy="338554"/>
          </a:xfrm>
          <a:prstGeom prst="rect">
            <a:avLst/>
          </a:prstGeom>
          <a:noFill/>
        </p:spPr>
        <p:txBody>
          <a:bodyPr wrap="square" rtlCol="0">
            <a:spAutoFit/>
          </a:bodyPr>
          <a:lstStyle/>
          <a:p>
            <a:r>
              <a:rPr lang="en-US" sz="800" dirty="0">
                <a:solidFill>
                  <a:schemeClr val="bg2">
                    <a:lumMod val="25000"/>
                  </a:schemeClr>
                </a:solidFill>
              </a:rPr>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spTree>
    <p:custDataLst>
      <p:tags r:id="rId1"/>
    </p:custDataLst>
    <p:extLst>
      <p:ext uri="{BB962C8B-B14F-4D97-AF65-F5344CB8AC3E}">
        <p14:creationId xmlns:p14="http://schemas.microsoft.com/office/powerpoint/2010/main" val="340521951"/>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D78487-0EAD-5145-8FD2-CBF01F6044C4}"/>
              </a:ext>
            </a:extLst>
          </p:cNvPr>
          <p:cNvSpPr/>
          <p:nvPr/>
        </p:nvSpPr>
        <p:spPr>
          <a:xfrm>
            <a:off x="457200" y="595312"/>
            <a:ext cx="8686800" cy="5765800"/>
          </a:xfrm>
          <a:prstGeom prst="rect">
            <a:avLst/>
          </a:prstGeom>
          <a:solidFill>
            <a:schemeClr val="tx2">
              <a:lumMod val="50000"/>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19" name="Title 1">
            <a:extLst>
              <a:ext uri="{FF2B5EF4-FFF2-40B4-BE49-F238E27FC236}">
                <a16:creationId xmlns:a16="http://schemas.microsoft.com/office/drawing/2014/main" id="{F69A1DDB-310C-E549-8960-1597AD54F123}"/>
              </a:ext>
            </a:extLst>
          </p:cNvPr>
          <p:cNvSpPr txBox="1">
            <a:spLocks/>
          </p:cNvSpPr>
          <p:nvPr/>
        </p:nvSpPr>
        <p:spPr bwMode="auto">
          <a:xfrm>
            <a:off x="457200" y="54464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chemeClr val="bg1"/>
                </a:solidFill>
                <a:latin typeface="Source Sans Pro" charset="0"/>
              </a:rPr>
              <a:t>ctschoollaw.com</a:t>
            </a:r>
          </a:p>
        </p:txBody>
      </p:sp>
      <p:sp>
        <p:nvSpPr>
          <p:cNvPr id="20" name="Content Placeholder 2">
            <a:extLst>
              <a:ext uri="{FF2B5EF4-FFF2-40B4-BE49-F238E27FC236}">
                <a16:creationId xmlns:a16="http://schemas.microsoft.com/office/drawing/2014/main" id="{93339A2F-5B80-4642-B7E7-41DB5AA40568}"/>
              </a:ext>
            </a:extLst>
          </p:cNvPr>
          <p:cNvSpPr txBox="1">
            <a:spLocks/>
          </p:cNvSpPr>
          <p:nvPr/>
        </p:nvSpPr>
        <p:spPr bwMode="auto">
          <a:xfrm>
            <a:off x="457200"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a:solidFill>
                  <a:schemeClr val="bg1"/>
                </a:solidFill>
              </a:rPr>
              <a:t>Our site dedicated to emerging school issues</a:t>
            </a:r>
          </a:p>
        </p:txBody>
      </p:sp>
      <p:sp>
        <p:nvSpPr>
          <p:cNvPr id="21" name="Content Placeholder 2">
            <a:extLst>
              <a:ext uri="{FF2B5EF4-FFF2-40B4-BE49-F238E27FC236}">
                <a16:creationId xmlns:a16="http://schemas.microsoft.com/office/drawing/2014/main" id="{7F6F241F-67A6-4D41-A5D1-3A61A60B5A5B}"/>
              </a:ext>
            </a:extLst>
          </p:cNvPr>
          <p:cNvSpPr txBox="1">
            <a:spLocks/>
          </p:cNvSpPr>
          <p:nvPr/>
        </p:nvSpPr>
        <p:spPr bwMode="auto">
          <a:xfrm>
            <a:off x="6881090" y="4548910"/>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a:solidFill>
                  <a:srgbClr val="F7AB00"/>
                </a:solidFill>
              </a:rPr>
              <a:t>Subscribe</a:t>
            </a:r>
          </a:p>
          <a:p>
            <a:pPr eaLnBrk="1" hangingPunct="1">
              <a:spcBef>
                <a:spcPct val="20000"/>
              </a:spcBef>
              <a:buFont typeface="Arial" charset="0"/>
              <a:buNone/>
            </a:pPr>
            <a:r>
              <a:rPr lang="en-US" sz="1400" dirty="0">
                <a:solidFill>
                  <a:schemeClr val="bg1"/>
                </a:solidFill>
              </a:rPr>
              <a:t>to receive updates</a:t>
            </a:r>
          </a:p>
          <a:p>
            <a:pPr eaLnBrk="1" hangingPunct="1">
              <a:spcBef>
                <a:spcPct val="20000"/>
              </a:spcBef>
              <a:buFont typeface="Arial" charset="0"/>
              <a:buNone/>
            </a:pPr>
            <a:r>
              <a:rPr lang="en-US" sz="1400" dirty="0">
                <a:solidFill>
                  <a:schemeClr val="bg1"/>
                </a:solidFill>
              </a:rPr>
              <a:t>ctschoollaw.com/subscribe</a:t>
            </a:r>
          </a:p>
        </p:txBody>
      </p:sp>
      <p:grpSp>
        <p:nvGrpSpPr>
          <p:cNvPr id="22" name="Group 21">
            <a:extLst>
              <a:ext uri="{FF2B5EF4-FFF2-40B4-BE49-F238E27FC236}">
                <a16:creationId xmlns:a16="http://schemas.microsoft.com/office/drawing/2014/main" id="{434EF4C5-4EFF-D94A-9477-F8DF16B14DF5}"/>
              </a:ext>
            </a:extLst>
          </p:cNvPr>
          <p:cNvGrpSpPr>
            <a:grpSpLocks/>
          </p:cNvGrpSpPr>
          <p:nvPr/>
        </p:nvGrpSpPr>
        <p:grpSpPr bwMode="auto">
          <a:xfrm>
            <a:off x="2697162" y="1415516"/>
            <a:ext cx="3779838" cy="4909084"/>
            <a:chOff x="2850357" y="1428750"/>
            <a:chExt cx="3443287" cy="4464050"/>
          </a:xfrm>
        </p:grpSpPr>
        <p:grpSp>
          <p:nvGrpSpPr>
            <p:cNvPr id="23" name="Group 50">
              <a:extLst>
                <a:ext uri="{FF2B5EF4-FFF2-40B4-BE49-F238E27FC236}">
                  <a16:creationId xmlns:a16="http://schemas.microsoft.com/office/drawing/2014/main" id="{865AFD24-7980-F24D-A746-345754A74982}"/>
                </a:ext>
              </a:extLst>
            </p:cNvPr>
            <p:cNvGrpSpPr>
              <a:grpSpLocks/>
            </p:cNvGrpSpPr>
            <p:nvPr/>
          </p:nvGrpSpPr>
          <p:grpSpPr bwMode="auto">
            <a:xfrm>
              <a:off x="2850357" y="1428750"/>
              <a:ext cx="3443287" cy="4464050"/>
              <a:chOff x="2846388" y="1457325"/>
              <a:chExt cx="3443287" cy="4464050"/>
            </a:xfrm>
          </p:grpSpPr>
          <p:sp>
            <p:nvSpPr>
              <p:cNvPr id="25" name="Freeform 14">
                <a:extLst>
                  <a:ext uri="{FF2B5EF4-FFF2-40B4-BE49-F238E27FC236}">
                    <a16:creationId xmlns:a16="http://schemas.microsoft.com/office/drawing/2014/main" id="{3D3D593A-FB0C-0F4E-9A3C-B20BE77B4773}"/>
                  </a:ext>
                </a:extLst>
              </p:cNvPr>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Oval 15">
                <a:extLst>
                  <a:ext uri="{FF2B5EF4-FFF2-40B4-BE49-F238E27FC236}">
                    <a16:creationId xmlns:a16="http://schemas.microsoft.com/office/drawing/2014/main" id="{5B5FBFD0-F001-8242-A4A1-E54462F22CD7}"/>
                  </a:ext>
                </a:extLst>
              </p:cNvPr>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27" name="Oval 16">
                <a:extLst>
                  <a:ext uri="{FF2B5EF4-FFF2-40B4-BE49-F238E27FC236}">
                    <a16:creationId xmlns:a16="http://schemas.microsoft.com/office/drawing/2014/main" id="{4DF64CFE-4435-964E-A000-D93AB4341870}"/>
                  </a:ext>
                </a:extLst>
              </p:cNvPr>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4" name="Rectangle 23">
              <a:extLst>
                <a:ext uri="{FF2B5EF4-FFF2-40B4-BE49-F238E27FC236}">
                  <a16:creationId xmlns:a16="http://schemas.microsoft.com/office/drawing/2014/main" id="{67A5D9B7-AF8B-1A4E-8BD6-1865DD995412}"/>
                </a:ext>
              </a:extLst>
            </p:cNvPr>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8" name="Picture 27" descr="ctschoollaw.jpg">
            <a:extLst>
              <a:ext uri="{FF2B5EF4-FFF2-40B4-BE49-F238E27FC236}">
                <a16:creationId xmlns:a16="http://schemas.microsoft.com/office/drawing/2014/main" id="{C69657BA-A345-A446-8EDE-E79F07539C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7999" y="1775690"/>
            <a:ext cx="3088103" cy="4167910"/>
          </a:xfrm>
          <a:prstGeom prst="rect">
            <a:avLst/>
          </a:prstGeom>
          <a:ln>
            <a:solidFill>
              <a:schemeClr val="bg2">
                <a:lumMod val="25000"/>
              </a:schemeClr>
            </a:solidFill>
          </a:ln>
        </p:spPr>
      </p:pic>
      <p:sp>
        <p:nvSpPr>
          <p:cNvPr id="29" name="Left Arrow 28">
            <a:extLst>
              <a:ext uri="{FF2B5EF4-FFF2-40B4-BE49-F238E27FC236}">
                <a16:creationId xmlns:a16="http://schemas.microsoft.com/office/drawing/2014/main" id="{EDDE4304-2277-7D42-BE56-F76C6B604B8F}"/>
              </a:ext>
            </a:extLst>
          </p:cNvPr>
          <p:cNvSpPr/>
          <p:nvPr/>
        </p:nvSpPr>
        <p:spPr>
          <a:xfrm>
            <a:off x="6096000" y="4648200"/>
            <a:ext cx="685800" cy="274780"/>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wwweb.png">
            <a:hlinkClick r:id="rId4"/>
            <a:extLst>
              <a:ext uri="{FF2B5EF4-FFF2-40B4-BE49-F238E27FC236}">
                <a16:creationId xmlns:a16="http://schemas.microsoft.com/office/drawing/2014/main" id="{02BEDF9A-0605-6B4C-87A7-F25A6D2E7D5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9000" y="4114800"/>
            <a:ext cx="495702" cy="482600"/>
          </a:xfrm>
          <a:prstGeom prst="rect">
            <a:avLst/>
          </a:prstGeom>
        </p:spPr>
      </p:pic>
      <p:sp>
        <p:nvSpPr>
          <p:cNvPr id="31" name="Slide Number Placeholder 13">
            <a:extLst>
              <a:ext uri="{FF2B5EF4-FFF2-40B4-BE49-F238E27FC236}">
                <a16:creationId xmlns:a16="http://schemas.microsoft.com/office/drawing/2014/main" id="{A9542A91-1ED6-9B4C-81C7-3D4F91F1CE6F}"/>
              </a:ext>
            </a:extLst>
          </p:cNvPr>
          <p:cNvSpPr txBox="1">
            <a:spLocks/>
          </p:cNvSpPr>
          <p:nvPr/>
        </p:nvSpPr>
        <p:spPr>
          <a:xfrm>
            <a:off x="6807216" y="633253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2C3E50"/>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CF74E2D6-2C6C-C849-BAC6-BF7B8C48F5CD}" type="slidenum">
              <a:rPr lang="en-US" smtClean="0">
                <a:solidFill>
                  <a:srgbClr val="FFFFFF"/>
                </a:solidFill>
              </a:rPr>
              <a:pPr>
                <a:defRPr/>
              </a:pPr>
              <a:t>47</a:t>
            </a:fld>
            <a:endParaRPr lang="en-US" dirty="0">
              <a:solidFill>
                <a:srgbClr val="FFFFFF"/>
              </a:solidFill>
            </a:endParaRPr>
          </a:p>
        </p:txBody>
      </p:sp>
      <p:sp>
        <p:nvSpPr>
          <p:cNvPr id="32" name="Rectangle 31">
            <a:extLst>
              <a:ext uri="{FF2B5EF4-FFF2-40B4-BE49-F238E27FC236}">
                <a16:creationId xmlns:a16="http://schemas.microsoft.com/office/drawing/2014/main" id="{1EB9E888-9467-F94C-AC93-7C623D025DEB}"/>
              </a:ext>
            </a:extLst>
          </p:cNvPr>
          <p:cNvSpPr/>
          <p:nvPr/>
        </p:nvSpPr>
        <p:spPr>
          <a:xfrm>
            <a:off x="-20644" y="0"/>
            <a:ext cx="9164643" cy="6865938"/>
          </a:xfrm>
          <a:prstGeom prst="rect">
            <a:avLst/>
          </a:prstGeom>
          <a:solidFill>
            <a:schemeClr val="accent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3" name="Title 1">
            <a:extLst>
              <a:ext uri="{FF2B5EF4-FFF2-40B4-BE49-F238E27FC236}">
                <a16:creationId xmlns:a16="http://schemas.microsoft.com/office/drawing/2014/main" id="{D091F7FD-5E17-BE4D-9B99-06A594A56D95}"/>
              </a:ext>
            </a:extLst>
          </p:cNvPr>
          <p:cNvSpPr txBox="1">
            <a:spLocks/>
          </p:cNvSpPr>
          <p:nvPr/>
        </p:nvSpPr>
        <p:spPr bwMode="auto">
          <a:xfrm>
            <a:off x="457200" y="304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solidFill>
                  <a:schemeClr val="bg1"/>
                </a:solidFill>
                <a:latin typeface="Source Sans Pro" charset="0"/>
              </a:rPr>
              <a:t>ctschoollaw.com</a:t>
            </a:r>
          </a:p>
        </p:txBody>
      </p:sp>
      <p:sp>
        <p:nvSpPr>
          <p:cNvPr id="34" name="Content Placeholder 2">
            <a:extLst>
              <a:ext uri="{FF2B5EF4-FFF2-40B4-BE49-F238E27FC236}">
                <a16:creationId xmlns:a16="http://schemas.microsoft.com/office/drawing/2014/main" id="{04F32E7B-BD16-6649-B660-559912B7A1F9}"/>
              </a:ext>
            </a:extLst>
          </p:cNvPr>
          <p:cNvSpPr txBox="1">
            <a:spLocks/>
          </p:cNvSpPr>
          <p:nvPr/>
        </p:nvSpPr>
        <p:spPr bwMode="auto">
          <a:xfrm>
            <a:off x="457200"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a:solidFill>
                  <a:schemeClr val="bg1"/>
                </a:solidFill>
              </a:rPr>
              <a:t>Our site dedicated to emerging school issues</a:t>
            </a:r>
          </a:p>
        </p:txBody>
      </p:sp>
      <p:sp>
        <p:nvSpPr>
          <p:cNvPr id="35" name="Content Placeholder 2">
            <a:extLst>
              <a:ext uri="{FF2B5EF4-FFF2-40B4-BE49-F238E27FC236}">
                <a16:creationId xmlns:a16="http://schemas.microsoft.com/office/drawing/2014/main" id="{87081183-8783-C445-91DD-BC4F1359095D}"/>
              </a:ext>
            </a:extLst>
          </p:cNvPr>
          <p:cNvSpPr txBox="1">
            <a:spLocks/>
          </p:cNvSpPr>
          <p:nvPr/>
        </p:nvSpPr>
        <p:spPr bwMode="auto">
          <a:xfrm>
            <a:off x="6881090" y="4973793"/>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a:solidFill>
                  <a:srgbClr val="F7AB00"/>
                </a:solidFill>
              </a:rPr>
              <a:t>Subscribe</a:t>
            </a:r>
          </a:p>
          <a:p>
            <a:pPr eaLnBrk="1" hangingPunct="1">
              <a:spcBef>
                <a:spcPct val="20000"/>
              </a:spcBef>
              <a:buFont typeface="Arial" charset="0"/>
              <a:buNone/>
            </a:pPr>
            <a:r>
              <a:rPr lang="en-US" sz="1400" dirty="0">
                <a:solidFill>
                  <a:schemeClr val="bg1"/>
                </a:solidFill>
              </a:rPr>
              <a:t>to receive updates</a:t>
            </a:r>
          </a:p>
          <a:p>
            <a:pPr eaLnBrk="1" hangingPunct="1">
              <a:spcBef>
                <a:spcPct val="20000"/>
              </a:spcBef>
              <a:buFont typeface="Arial" charset="0"/>
              <a:buNone/>
            </a:pPr>
            <a:r>
              <a:rPr lang="en-US" sz="1400" dirty="0">
                <a:solidFill>
                  <a:schemeClr val="bg1"/>
                </a:solidFill>
              </a:rPr>
              <a:t>ctschoollaw.com/subscribe</a:t>
            </a:r>
          </a:p>
        </p:txBody>
      </p:sp>
      <p:grpSp>
        <p:nvGrpSpPr>
          <p:cNvPr id="36" name="Group 35">
            <a:extLst>
              <a:ext uri="{FF2B5EF4-FFF2-40B4-BE49-F238E27FC236}">
                <a16:creationId xmlns:a16="http://schemas.microsoft.com/office/drawing/2014/main" id="{4FA89B9A-35CF-F34A-A972-EFD9B9F953AD}"/>
              </a:ext>
            </a:extLst>
          </p:cNvPr>
          <p:cNvGrpSpPr>
            <a:grpSpLocks/>
          </p:cNvGrpSpPr>
          <p:nvPr/>
        </p:nvGrpSpPr>
        <p:grpSpPr bwMode="auto">
          <a:xfrm>
            <a:off x="2697162" y="1415516"/>
            <a:ext cx="3779838" cy="4909084"/>
            <a:chOff x="2850357" y="1428750"/>
            <a:chExt cx="3443287" cy="4464050"/>
          </a:xfrm>
        </p:grpSpPr>
        <p:grpSp>
          <p:nvGrpSpPr>
            <p:cNvPr id="37" name="Group 50">
              <a:extLst>
                <a:ext uri="{FF2B5EF4-FFF2-40B4-BE49-F238E27FC236}">
                  <a16:creationId xmlns:a16="http://schemas.microsoft.com/office/drawing/2014/main" id="{51FC46AD-E064-594A-8110-4EA00B3B90E5}"/>
                </a:ext>
              </a:extLst>
            </p:cNvPr>
            <p:cNvGrpSpPr>
              <a:grpSpLocks/>
            </p:cNvGrpSpPr>
            <p:nvPr/>
          </p:nvGrpSpPr>
          <p:grpSpPr bwMode="auto">
            <a:xfrm>
              <a:off x="2850357" y="1428750"/>
              <a:ext cx="3443287" cy="4464050"/>
              <a:chOff x="2846388" y="1457325"/>
              <a:chExt cx="3443287" cy="4464050"/>
            </a:xfrm>
          </p:grpSpPr>
          <p:sp>
            <p:nvSpPr>
              <p:cNvPr id="39" name="Freeform 14">
                <a:extLst>
                  <a:ext uri="{FF2B5EF4-FFF2-40B4-BE49-F238E27FC236}">
                    <a16:creationId xmlns:a16="http://schemas.microsoft.com/office/drawing/2014/main" id="{E159800F-8C35-384B-9A71-56D4E24BA385}"/>
                  </a:ext>
                </a:extLst>
              </p:cNvPr>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Oval 15">
                <a:extLst>
                  <a:ext uri="{FF2B5EF4-FFF2-40B4-BE49-F238E27FC236}">
                    <a16:creationId xmlns:a16="http://schemas.microsoft.com/office/drawing/2014/main" id="{208779C9-33C3-BC46-B403-5D6C0EA56B1D}"/>
                  </a:ext>
                </a:extLst>
              </p:cNvPr>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41" name="Oval 16">
                <a:extLst>
                  <a:ext uri="{FF2B5EF4-FFF2-40B4-BE49-F238E27FC236}">
                    <a16:creationId xmlns:a16="http://schemas.microsoft.com/office/drawing/2014/main" id="{5D5737F9-4E11-7D4F-B8D0-644DDEB353A3}"/>
                  </a:ext>
                </a:extLst>
              </p:cNvPr>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 name="Rectangle 37">
              <a:extLst>
                <a:ext uri="{FF2B5EF4-FFF2-40B4-BE49-F238E27FC236}">
                  <a16:creationId xmlns:a16="http://schemas.microsoft.com/office/drawing/2014/main" id="{BDB88BE8-9080-A947-BDCF-2801EECDA063}"/>
                </a:ext>
              </a:extLst>
            </p:cNvPr>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42" name="Picture 41">
            <a:extLst>
              <a:ext uri="{FF2B5EF4-FFF2-40B4-BE49-F238E27FC236}">
                <a16:creationId xmlns:a16="http://schemas.microsoft.com/office/drawing/2014/main" id="{69BFE995-F4CE-5749-925F-BCAD900928F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180"/>
          <a:stretch/>
        </p:blipFill>
        <p:spPr>
          <a:xfrm>
            <a:off x="3038058" y="1733354"/>
            <a:ext cx="3101356" cy="4191281"/>
          </a:xfrm>
          <a:prstGeom prst="rect">
            <a:avLst/>
          </a:prstGeom>
          <a:ln>
            <a:solidFill>
              <a:schemeClr val="bg2">
                <a:lumMod val="25000"/>
              </a:schemeClr>
            </a:solidFill>
          </a:ln>
        </p:spPr>
      </p:pic>
      <p:sp>
        <p:nvSpPr>
          <p:cNvPr id="43" name="Left Arrow 42">
            <a:extLst>
              <a:ext uri="{FF2B5EF4-FFF2-40B4-BE49-F238E27FC236}">
                <a16:creationId xmlns:a16="http://schemas.microsoft.com/office/drawing/2014/main" id="{3D26608E-8BD1-9648-9D0C-FDF8FBD61C41}"/>
              </a:ext>
            </a:extLst>
          </p:cNvPr>
          <p:cNvSpPr/>
          <p:nvPr/>
        </p:nvSpPr>
        <p:spPr>
          <a:xfrm>
            <a:off x="6051662" y="5561289"/>
            <a:ext cx="753229" cy="437431"/>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44" descr="wwweb.png">
            <a:hlinkClick r:id="rId4"/>
            <a:extLst>
              <a:ext uri="{FF2B5EF4-FFF2-40B4-BE49-F238E27FC236}">
                <a16:creationId xmlns:a16="http://schemas.microsoft.com/office/drawing/2014/main" id="{5DC40B12-9FB8-6443-824E-D3EA1E5C79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9000" y="4539683"/>
            <a:ext cx="495702" cy="482600"/>
          </a:xfrm>
          <a:prstGeom prst="rect">
            <a:avLst/>
          </a:prstGeom>
        </p:spPr>
      </p:pic>
      <p:sp>
        <p:nvSpPr>
          <p:cNvPr id="10" name="Date Placeholder 9"/>
          <p:cNvSpPr>
            <a:spLocks noGrp="1"/>
          </p:cNvSpPr>
          <p:nvPr>
            <p:ph type="dt" sz="half" idx="10"/>
          </p:nvPr>
        </p:nvSpPr>
        <p:spPr/>
        <p:txBody>
          <a:bodyPr/>
          <a:lstStyle/>
          <a:p>
            <a:pPr>
              <a:defRPr/>
            </a:pPr>
            <a:r>
              <a:rPr lang="en-US" dirty="0">
                <a:solidFill>
                  <a:srgbClr val="FFFFFF"/>
                </a:solidFill>
              </a:rPr>
              <a:t>© Shipman &amp; Goodwin LLP </a:t>
            </a:r>
            <a:r>
              <a:rPr lang="en-US" dirty="0" smtClean="0">
                <a:solidFill>
                  <a:srgbClr val="FFFFFF"/>
                </a:solidFill>
              </a:rPr>
              <a:t> 2020</a:t>
            </a:r>
            <a:endParaRPr lang="en-US" dirty="0">
              <a:solidFill>
                <a:srgbClr val="FFFFFF"/>
              </a:solidFill>
            </a:endParaRPr>
          </a:p>
        </p:txBody>
      </p:sp>
      <p:sp>
        <p:nvSpPr>
          <p:cNvPr id="14" name="Slide Number Placeholder 13"/>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47</a:t>
            </a:fld>
            <a:endParaRPr lang="en-US" dirty="0">
              <a:solidFill>
                <a:srgbClr val="FFFFFF"/>
              </a:solidFill>
            </a:endParaRPr>
          </a:p>
        </p:txBody>
      </p:sp>
    </p:spTree>
    <p:custDataLst>
      <p:tags r:id="rId1"/>
    </p:custDataLst>
    <p:extLst>
      <p:ext uri="{BB962C8B-B14F-4D97-AF65-F5344CB8AC3E}">
        <p14:creationId xmlns:p14="http://schemas.microsoft.com/office/powerpoint/2010/main" val="242620508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New Final Regulations</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8" name="Content Placeholder 2">
            <a:extLst>
              <a:ext uri="{FF2B5EF4-FFF2-40B4-BE49-F238E27FC236}">
                <a16:creationId xmlns:a16="http://schemas.microsoft.com/office/drawing/2014/main" id="{65D568DA-5A0A-EA4D-A07C-A0CB1DBBD7DE}"/>
              </a:ext>
            </a:extLst>
          </p:cNvPr>
          <p:cNvSpPr txBox="1">
            <a:spLocks/>
          </p:cNvSpPr>
          <p:nvPr/>
        </p:nvSpPr>
        <p:spPr bwMode="auto">
          <a:xfrm>
            <a:off x="457200" y="1143000"/>
            <a:ext cx="8153400" cy="40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spcBef>
                <a:spcPts val="600"/>
              </a:spcBef>
              <a:spcAft>
                <a:spcPts val="600"/>
              </a:spcAft>
              <a:buClr>
                <a:srgbClr val="008080"/>
              </a:buClr>
              <a:buFont typeface="Arial" panose="020B0604020202020204" pitchFamily="34" charset="0"/>
              <a:buChar char="•"/>
              <a:defRPr/>
            </a:pPr>
            <a:r>
              <a:rPr lang="en-US" sz="2300" dirty="0">
                <a:solidFill>
                  <a:schemeClr val="bg2">
                    <a:lumMod val="10000"/>
                  </a:schemeClr>
                </a:solidFill>
              </a:rPr>
              <a:t>On May 6, 2020 the United States Department of Education issued the 2,033 page document that amended the regulations implementing </a:t>
            </a:r>
            <a:r>
              <a:rPr lang="en-US" sz="2300" dirty="0" smtClean="0">
                <a:solidFill>
                  <a:schemeClr val="bg2">
                    <a:lumMod val="10000"/>
                  </a:schemeClr>
                </a:solidFill>
              </a:rPr>
              <a:t>Title </a:t>
            </a:r>
            <a:r>
              <a:rPr lang="en-US" sz="2300" dirty="0">
                <a:solidFill>
                  <a:schemeClr val="bg2">
                    <a:lumMod val="10000"/>
                  </a:schemeClr>
                </a:solidFill>
              </a:rPr>
              <a:t>IX of the Education Amendments of 1972 and which contained the new </a:t>
            </a:r>
            <a:r>
              <a:rPr lang="en-US" sz="2300" b="1" dirty="0">
                <a:solidFill>
                  <a:srgbClr val="000066"/>
                </a:solidFill>
              </a:rPr>
              <a:t>Final Regulations</a:t>
            </a:r>
            <a:r>
              <a:rPr lang="en-US" sz="2300" dirty="0">
                <a:solidFill>
                  <a:schemeClr val="bg2">
                    <a:lumMod val="10000"/>
                  </a:schemeClr>
                </a:solidFill>
              </a:rPr>
              <a:t>. </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lang="en-US" sz="2300" dirty="0" smtClean="0">
                <a:solidFill>
                  <a:schemeClr val="bg2">
                    <a:lumMod val="10000"/>
                  </a:schemeClr>
                </a:solidFill>
              </a:rPr>
              <a:t>Final Regulations became effective August 14, 2020.</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chemeClr val="bg2">
                    <a:lumMod val="10000"/>
                  </a:schemeClr>
                </a:solidFill>
                <a:effectLst/>
                <a:uLnTx/>
                <a:uFillTx/>
              </a:rPr>
              <a:t>New Title</a:t>
            </a:r>
            <a:r>
              <a:rPr kumimoji="0" lang="en-US" sz="2300" b="0" i="0" u="none" strike="noStrike" kern="1200" cap="none" spc="0" normalizeH="0" noProof="0" dirty="0" smtClean="0">
                <a:ln>
                  <a:noFill/>
                </a:ln>
                <a:solidFill>
                  <a:schemeClr val="bg2">
                    <a:lumMod val="10000"/>
                  </a:schemeClr>
                </a:solidFill>
                <a:effectLst/>
                <a:uLnTx/>
                <a:uFillTx/>
              </a:rPr>
              <a:t> IX regulation holds schools accountable for failure to respond </a:t>
            </a:r>
            <a:r>
              <a:rPr kumimoji="0" lang="en-US" sz="2300" b="1" i="0" u="none" strike="noStrike" kern="1200" cap="none" spc="0" normalizeH="0" noProof="0" dirty="0" smtClean="0">
                <a:ln>
                  <a:noFill/>
                </a:ln>
                <a:solidFill>
                  <a:srgbClr val="000066"/>
                </a:solidFill>
                <a:effectLst/>
                <a:uLnTx/>
                <a:uFillTx/>
              </a:rPr>
              <a:t>equitably and promptly </a:t>
            </a:r>
            <a:r>
              <a:rPr kumimoji="0" lang="en-US" sz="2300" b="0" i="0" u="none" strike="noStrike" kern="1200" cap="none" spc="0" normalizeH="0" noProof="0" dirty="0" smtClean="0">
                <a:ln>
                  <a:noFill/>
                </a:ln>
                <a:solidFill>
                  <a:schemeClr val="bg2">
                    <a:lumMod val="10000"/>
                  </a:schemeClr>
                </a:solidFill>
                <a:effectLst/>
                <a:uLnTx/>
                <a:uFillTx/>
              </a:rPr>
              <a:t>to sexual misconduct incidents.</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lang="en-US" sz="2300" baseline="0" dirty="0" smtClean="0">
                <a:solidFill>
                  <a:schemeClr val="bg2">
                    <a:lumMod val="10000"/>
                  </a:schemeClr>
                </a:solidFill>
              </a:rPr>
              <a:t>These</a:t>
            </a:r>
            <a:r>
              <a:rPr lang="en-US" sz="2300" dirty="0" smtClean="0">
                <a:solidFill>
                  <a:schemeClr val="bg2">
                    <a:lumMod val="10000"/>
                  </a:schemeClr>
                </a:solidFill>
              </a:rPr>
              <a:t> Final Regulations, unlike past guidance issued from the Office of Civil Rights (OCR), have the full effect of law and override any past guidance.</a:t>
            </a:r>
          </a:p>
          <a:p>
            <a:pPr marL="457200" marR="0" lvl="0" indent="-457200" algn="l" defTabSz="914400" rtl="0" eaLnBrk="0" fontAlgn="base" latinLnBrk="0" hangingPunct="0">
              <a:lnSpc>
                <a:spcPct val="100000"/>
              </a:lnSpc>
              <a:spcBef>
                <a:spcPts val="600"/>
              </a:spcBef>
              <a:spcAft>
                <a:spcPts val="600"/>
              </a:spcAft>
              <a:buClr>
                <a:srgbClr val="00808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chemeClr val="bg2">
                    <a:lumMod val="10000"/>
                  </a:schemeClr>
                </a:solidFill>
                <a:effectLst/>
                <a:uLnTx/>
                <a:uFillTx/>
              </a:rPr>
              <a:t>Final</a:t>
            </a:r>
            <a:r>
              <a:rPr kumimoji="0" lang="en-US" sz="2300" b="0" i="0" u="none" strike="noStrike" kern="1200" cap="none" spc="0" normalizeH="0" noProof="0" dirty="0" smtClean="0">
                <a:ln>
                  <a:noFill/>
                </a:ln>
                <a:solidFill>
                  <a:schemeClr val="bg2">
                    <a:lumMod val="10000"/>
                  </a:schemeClr>
                </a:solidFill>
                <a:effectLst/>
                <a:uLnTx/>
                <a:uFillTx/>
              </a:rPr>
              <a:t> Regulations are a significant change to how Title IX is managed and include extensive procedural requirements.</a:t>
            </a:r>
            <a:endParaRPr kumimoji="0" lang="en-US" sz="2300" b="0" i="0" u="none" strike="noStrike" kern="1200" cap="none" spc="0" normalizeH="0" baseline="0" noProof="0" dirty="0">
              <a:ln>
                <a:noFill/>
              </a:ln>
              <a:solidFill>
                <a:schemeClr val="bg2">
                  <a:lumMod val="10000"/>
                </a:schemeClr>
              </a:solidFill>
              <a:effectLst/>
              <a:uLnTx/>
              <a:uFillTx/>
            </a:endParaRPr>
          </a:p>
        </p:txBody>
      </p:sp>
      <p:sp>
        <p:nvSpPr>
          <p:cNvPr id="7"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40766342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0" y="304142"/>
            <a:ext cx="9142413" cy="523220"/>
          </a:xfrm>
        </p:spPr>
        <p:txBody>
          <a:bodyPr wrap="square">
            <a:spAutoFit/>
          </a:bodyPr>
          <a:lstStyle/>
          <a:p>
            <a:pPr eaLnBrk="1" hangingPunct="1"/>
            <a:r>
              <a:rPr lang="en-US" dirty="0" smtClean="0">
                <a:solidFill>
                  <a:schemeClr val="tx2"/>
                </a:solidFill>
                <a:latin typeface="Source Sans Pro" charset="0"/>
              </a:rPr>
              <a:t>New Final Regulations – What’s New?</a:t>
            </a:r>
            <a:endParaRPr lang="en-US" dirty="0">
              <a:solidFill>
                <a:schemeClr val="tx2"/>
              </a:solidFill>
              <a:latin typeface="Source Sans Pro" charset="0"/>
            </a:endParaRPr>
          </a:p>
        </p:txBody>
      </p:sp>
      <p:sp>
        <p:nvSpPr>
          <p:cNvPr id="122" name="Rectangle 121"/>
          <p:cNvSpPr/>
          <p:nvPr/>
        </p:nvSpPr>
        <p:spPr>
          <a:xfrm>
            <a:off x="4456906" y="1018994"/>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980149"/>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838200"/>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2918" y="2020387"/>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400" y="1864576"/>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054" y="3101271"/>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078" y="2930779"/>
            <a:ext cx="861786" cy="859536"/>
          </a:xfrm>
          <a:prstGeom prst="rect">
            <a:avLst/>
          </a:prstGeom>
        </p:spPr>
      </p:pic>
      <p:sp>
        <p:nvSpPr>
          <p:cNvPr id="4" name="TextBox 3"/>
          <p:cNvSpPr txBox="1"/>
          <p:nvPr/>
        </p:nvSpPr>
        <p:spPr>
          <a:xfrm>
            <a:off x="1369786" y="1196031"/>
            <a:ext cx="7440306" cy="461665"/>
          </a:xfrm>
          <a:prstGeom prst="rect">
            <a:avLst/>
          </a:prstGeom>
          <a:noFill/>
        </p:spPr>
        <p:txBody>
          <a:bodyPr wrap="square" rtlCol="0">
            <a:spAutoFit/>
          </a:bodyPr>
          <a:lstStyle/>
          <a:p>
            <a:r>
              <a:rPr lang="en-US" sz="2400" dirty="0" smtClean="0">
                <a:solidFill>
                  <a:schemeClr val="tx1">
                    <a:lumMod val="50000"/>
                  </a:schemeClr>
                </a:solidFill>
              </a:rPr>
              <a:t>A definition of sexual harassment</a:t>
            </a:r>
            <a:endParaRPr lang="en-US" sz="2400" dirty="0">
              <a:solidFill>
                <a:schemeClr val="tx1">
                  <a:lumMod val="50000"/>
                </a:schemeClr>
              </a:solidFill>
            </a:endParaRPr>
          </a:p>
        </p:txBody>
      </p:sp>
      <p:sp>
        <p:nvSpPr>
          <p:cNvPr id="19" name="TextBox 18"/>
          <p:cNvSpPr txBox="1"/>
          <p:nvPr/>
        </p:nvSpPr>
        <p:spPr>
          <a:xfrm>
            <a:off x="1432890" y="2024179"/>
            <a:ext cx="7364106" cy="830997"/>
          </a:xfrm>
          <a:prstGeom prst="rect">
            <a:avLst/>
          </a:prstGeom>
          <a:noFill/>
        </p:spPr>
        <p:txBody>
          <a:bodyPr wrap="square" rtlCol="0">
            <a:spAutoFit/>
          </a:bodyPr>
          <a:lstStyle/>
          <a:p>
            <a:r>
              <a:rPr lang="en-US" sz="2400" dirty="0" smtClean="0">
                <a:solidFill>
                  <a:schemeClr val="tx1">
                    <a:lumMod val="50000"/>
                  </a:schemeClr>
                </a:solidFill>
              </a:rPr>
              <a:t>A duty for schools to only investigate complaints of conduct that occurred within their program or activity</a:t>
            </a:r>
            <a:endParaRPr lang="en-US" sz="2400" dirty="0">
              <a:solidFill>
                <a:schemeClr val="tx1">
                  <a:lumMod val="50000"/>
                </a:schemeClr>
              </a:solidFill>
            </a:endParaRPr>
          </a:p>
        </p:txBody>
      </p:sp>
      <p:sp>
        <p:nvSpPr>
          <p:cNvPr id="20" name="TextBox 19"/>
          <p:cNvSpPr txBox="1"/>
          <p:nvPr/>
        </p:nvSpPr>
        <p:spPr>
          <a:xfrm>
            <a:off x="1407440" y="3100944"/>
            <a:ext cx="7516505" cy="830997"/>
          </a:xfrm>
          <a:prstGeom prst="rect">
            <a:avLst/>
          </a:prstGeom>
          <a:noFill/>
        </p:spPr>
        <p:txBody>
          <a:bodyPr wrap="square" rtlCol="0">
            <a:spAutoFit/>
          </a:bodyPr>
          <a:lstStyle/>
          <a:p>
            <a:r>
              <a:rPr lang="en-US" sz="2400" dirty="0" smtClean="0">
                <a:solidFill>
                  <a:schemeClr val="tx1">
                    <a:lumMod val="50000"/>
                  </a:schemeClr>
                </a:solidFill>
              </a:rPr>
              <a:t>Adoption of an “actual knowledge” and “deliberate indifference” standard</a:t>
            </a:r>
            <a:endParaRPr lang="en-US" sz="2400" dirty="0">
              <a:solidFill>
                <a:schemeClr val="tx1">
                  <a:lumMod val="50000"/>
                </a:schemeClr>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6</a:t>
            </a:fld>
            <a:endParaRPr lang="en-US" dirty="0"/>
          </a:p>
        </p:txBody>
      </p:sp>
      <p:pic>
        <p:nvPicPr>
          <p:cNvPr id="27" name="Picture 26"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466184"/>
            <a:ext cx="812800" cy="810678"/>
          </a:xfrm>
          <a:prstGeom prst="rect">
            <a:avLst/>
          </a:prstGeom>
        </p:spPr>
      </p:pic>
      <p:pic>
        <p:nvPicPr>
          <p:cNvPr id="28" name="Picture 27"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882" y="5312959"/>
            <a:ext cx="861786" cy="859536"/>
          </a:xfrm>
          <a:prstGeom prst="rect">
            <a:avLst/>
          </a:prstGeom>
        </p:spPr>
      </p:pic>
      <p:sp>
        <p:nvSpPr>
          <p:cNvPr id="29" name="TextBox 28"/>
          <p:cNvSpPr txBox="1"/>
          <p:nvPr/>
        </p:nvSpPr>
        <p:spPr>
          <a:xfrm>
            <a:off x="1407440" y="5371465"/>
            <a:ext cx="7516505" cy="1200329"/>
          </a:xfrm>
          <a:prstGeom prst="rect">
            <a:avLst/>
          </a:prstGeom>
          <a:noFill/>
        </p:spPr>
        <p:txBody>
          <a:bodyPr wrap="square" rtlCol="0">
            <a:spAutoFit/>
          </a:bodyPr>
          <a:lstStyle/>
          <a:p>
            <a:r>
              <a:rPr lang="en-US" sz="2400" dirty="0" smtClean="0">
                <a:solidFill>
                  <a:schemeClr val="tx1">
                    <a:lumMod val="50000"/>
                  </a:schemeClr>
                </a:solidFill>
              </a:rPr>
              <a:t>A detailed grievance process for formal complaints of sexual harassment – specific roles for administrators in grievance process</a:t>
            </a:r>
            <a:endParaRPr lang="en-US" sz="2400" dirty="0">
              <a:solidFill>
                <a:schemeClr val="tx1">
                  <a:lumMod val="50000"/>
                </a:schemeClr>
              </a:solidFill>
            </a:endParaRPr>
          </a:p>
        </p:txBody>
      </p:sp>
      <p:sp>
        <p:nvSpPr>
          <p:cNvPr id="24" name="Rectangle 23"/>
          <p:cNvSpPr/>
          <p:nvPr/>
        </p:nvSpPr>
        <p:spPr>
          <a:xfrm>
            <a:off x="1496308" y="3971522"/>
            <a:ext cx="6809492" cy="1365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Under the Final Regulations, if </a:t>
            </a:r>
            <a:r>
              <a:rPr lang="en-US" sz="2000" dirty="0" smtClean="0"/>
              <a:t>a school district </a:t>
            </a:r>
            <a:r>
              <a:rPr lang="en-US" sz="2000" dirty="0"/>
              <a:t>has </a:t>
            </a:r>
            <a:r>
              <a:rPr lang="en-US" sz="2000" b="1" dirty="0"/>
              <a:t>actual knowledge</a:t>
            </a:r>
            <a:r>
              <a:rPr lang="en-US" sz="2000" dirty="0"/>
              <a:t> of sexual harassment in a </a:t>
            </a:r>
            <a:r>
              <a:rPr lang="en-US" sz="2000" dirty="0" smtClean="0"/>
              <a:t>district </a:t>
            </a:r>
            <a:r>
              <a:rPr lang="en-US" sz="2000" dirty="0"/>
              <a:t>education program or activity, the </a:t>
            </a:r>
            <a:r>
              <a:rPr lang="en-US" sz="2000" dirty="0" smtClean="0"/>
              <a:t>district </a:t>
            </a:r>
            <a:r>
              <a:rPr lang="en-US" sz="2000" dirty="0"/>
              <a:t>must respond </a:t>
            </a:r>
            <a:r>
              <a:rPr lang="en-US" sz="2000" b="1" dirty="0"/>
              <a:t>promptly</a:t>
            </a:r>
            <a:r>
              <a:rPr lang="en-US" sz="2000" dirty="0"/>
              <a:t> in a manner that is not </a:t>
            </a:r>
            <a:r>
              <a:rPr lang="en-US" sz="2000" b="1" dirty="0"/>
              <a:t>deliberately indifferent</a:t>
            </a:r>
            <a:r>
              <a:rPr lang="en-US" sz="2000" dirty="0"/>
              <a:t>.</a:t>
            </a:r>
          </a:p>
        </p:txBody>
      </p:sp>
      <p:sp>
        <p:nvSpPr>
          <p:cNvPr id="22"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3119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457200" y="381000"/>
            <a:ext cx="8229600" cy="523220"/>
          </a:xfrm>
        </p:spPr>
        <p:txBody>
          <a:bodyPr>
            <a:spAutoFit/>
          </a:bodyPr>
          <a:lstStyle/>
          <a:p>
            <a:pPr eaLnBrk="1" hangingPunct="1"/>
            <a:r>
              <a:rPr lang="en-US" dirty="0" smtClean="0">
                <a:solidFill>
                  <a:schemeClr val="tx2"/>
                </a:solidFill>
                <a:latin typeface="Source Sans Pro" charset="0"/>
              </a:rPr>
              <a:t>Key Personnel</a:t>
            </a:r>
            <a:endParaRPr lang="en-US" dirty="0">
              <a:solidFill>
                <a:schemeClr val="tx2"/>
              </a:solidFill>
              <a:latin typeface="Source Sans Pro" charset="0"/>
            </a:endParaRPr>
          </a:p>
        </p:txBody>
      </p:sp>
      <p:sp>
        <p:nvSpPr>
          <p:cNvPr id="122" name="Rectangle 121"/>
          <p:cNvSpPr/>
          <p:nvPr/>
        </p:nvSpPr>
        <p:spPr>
          <a:xfrm>
            <a:off x="4343400" y="9489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7</a:t>
            </a:fld>
            <a:endParaRPr lang="en-US" dirty="0"/>
          </a:p>
        </p:txBody>
      </p:sp>
      <p:graphicFrame>
        <p:nvGraphicFramePr>
          <p:cNvPr id="5" name="Diagram 4"/>
          <p:cNvGraphicFramePr/>
          <p:nvPr>
            <p:extLst/>
          </p:nvPr>
        </p:nvGraphicFramePr>
        <p:xfrm>
          <a:off x="1524000" y="1143001"/>
          <a:ext cx="6096000" cy="507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616277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0" grpId="0"/>
      <p:bldP spid="1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Grievance Process v. Procedure</a:t>
            </a:r>
            <a:endParaRPr lang="en-US" dirty="0">
              <a:solidFill>
                <a:schemeClr val="tx2"/>
              </a:solidFill>
              <a:latin typeface="Source Sans Pro" charset="0"/>
            </a:endParaRPr>
          </a:p>
        </p:txBody>
      </p:sp>
      <p:sp>
        <p:nvSpPr>
          <p:cNvPr id="22" name="Rectangle 21"/>
          <p:cNvSpPr/>
          <p:nvPr/>
        </p:nvSpPr>
        <p:spPr>
          <a:xfrm>
            <a:off x="4343400" y="9144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7" name="Rectangle 6"/>
          <p:cNvSpPr/>
          <p:nvPr/>
        </p:nvSpPr>
        <p:spPr>
          <a:xfrm>
            <a:off x="841248" y="1520832"/>
            <a:ext cx="3169920" cy="1429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Complaints of sex discrimination involving allegations of sexual harassment</a:t>
            </a:r>
            <a:endParaRPr lang="en-US" dirty="0"/>
          </a:p>
        </p:txBody>
      </p:sp>
      <p:sp>
        <p:nvSpPr>
          <p:cNvPr id="8" name="Rectangle 7"/>
          <p:cNvSpPr/>
          <p:nvPr/>
        </p:nvSpPr>
        <p:spPr>
          <a:xfrm>
            <a:off x="4831497" y="1520832"/>
            <a:ext cx="3169920" cy="1429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Complaints of sex discrimination that DO NOT involve sexual harassment</a:t>
            </a:r>
            <a:endParaRPr lang="en-US" dirty="0"/>
          </a:p>
        </p:txBody>
      </p:sp>
      <p:sp>
        <p:nvSpPr>
          <p:cNvPr id="9" name="Down Arrow 8"/>
          <p:cNvSpPr/>
          <p:nvPr/>
        </p:nvSpPr>
        <p:spPr>
          <a:xfrm>
            <a:off x="2067115" y="3136943"/>
            <a:ext cx="718185" cy="9387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398424" y="4075727"/>
            <a:ext cx="2036064" cy="861774"/>
          </a:xfrm>
          <a:prstGeom prst="rect">
            <a:avLst/>
          </a:prstGeom>
          <a:noFill/>
        </p:spPr>
        <p:txBody>
          <a:bodyPr wrap="square" rtlCol="0">
            <a:spAutoFit/>
          </a:bodyPr>
          <a:lstStyle/>
          <a:p>
            <a:pPr algn="ctr"/>
            <a:r>
              <a:rPr lang="en-US" sz="2500" dirty="0" smtClean="0">
                <a:solidFill>
                  <a:schemeClr val="bg2">
                    <a:lumMod val="10000"/>
                  </a:schemeClr>
                </a:solidFill>
              </a:rPr>
              <a:t>Grievance Procedure</a:t>
            </a:r>
            <a:endParaRPr lang="en-US" sz="2500" dirty="0">
              <a:solidFill>
                <a:schemeClr val="bg2">
                  <a:lumMod val="10000"/>
                </a:schemeClr>
              </a:solidFill>
            </a:endParaRPr>
          </a:p>
        </p:txBody>
      </p:sp>
      <p:sp>
        <p:nvSpPr>
          <p:cNvPr id="11" name="TextBox 10"/>
          <p:cNvSpPr txBox="1"/>
          <p:nvPr/>
        </p:nvSpPr>
        <p:spPr>
          <a:xfrm>
            <a:off x="1474851" y="4075727"/>
            <a:ext cx="2036064" cy="861774"/>
          </a:xfrm>
          <a:prstGeom prst="rect">
            <a:avLst/>
          </a:prstGeom>
          <a:noFill/>
        </p:spPr>
        <p:txBody>
          <a:bodyPr wrap="square" rtlCol="0">
            <a:spAutoFit/>
          </a:bodyPr>
          <a:lstStyle/>
          <a:p>
            <a:pPr algn="ctr"/>
            <a:r>
              <a:rPr lang="en-US" sz="2500" dirty="0" smtClean="0">
                <a:solidFill>
                  <a:schemeClr val="bg2">
                    <a:lumMod val="10000"/>
                  </a:schemeClr>
                </a:solidFill>
              </a:rPr>
              <a:t>Grievance Process</a:t>
            </a:r>
            <a:endParaRPr lang="en-US" sz="2500" dirty="0">
              <a:solidFill>
                <a:schemeClr val="bg2">
                  <a:lumMod val="10000"/>
                </a:schemeClr>
              </a:solidFill>
            </a:endParaRPr>
          </a:p>
        </p:txBody>
      </p:sp>
      <p:sp>
        <p:nvSpPr>
          <p:cNvPr id="12" name="TextBox 11"/>
          <p:cNvSpPr txBox="1"/>
          <p:nvPr/>
        </p:nvSpPr>
        <p:spPr>
          <a:xfrm>
            <a:off x="390525" y="5014511"/>
            <a:ext cx="4181475" cy="923330"/>
          </a:xfrm>
          <a:prstGeom prst="rect">
            <a:avLst/>
          </a:prstGeom>
          <a:noFill/>
        </p:spPr>
        <p:txBody>
          <a:bodyPr wrap="square" rtlCol="0">
            <a:spAutoFit/>
          </a:bodyPr>
          <a:lstStyle/>
          <a:p>
            <a:pPr algn="ctr"/>
            <a:r>
              <a:rPr lang="en-US" i="1" dirty="0" smtClean="0">
                <a:solidFill>
                  <a:schemeClr val="bg2">
                    <a:lumMod val="10000"/>
                  </a:schemeClr>
                </a:solidFill>
              </a:rPr>
              <a:t>This process is outlined in </a:t>
            </a:r>
            <a:br>
              <a:rPr lang="en-US" i="1" dirty="0" smtClean="0">
                <a:solidFill>
                  <a:schemeClr val="bg2">
                    <a:lumMod val="10000"/>
                  </a:schemeClr>
                </a:solidFill>
              </a:rPr>
            </a:br>
            <a:r>
              <a:rPr lang="en-US" i="1" dirty="0" smtClean="0">
                <a:solidFill>
                  <a:schemeClr val="bg2">
                    <a:lumMod val="10000"/>
                  </a:schemeClr>
                </a:solidFill>
              </a:rPr>
              <a:t>great detail in </a:t>
            </a:r>
            <a:br>
              <a:rPr lang="en-US" i="1" dirty="0" smtClean="0">
                <a:solidFill>
                  <a:schemeClr val="bg2">
                    <a:lumMod val="10000"/>
                  </a:schemeClr>
                </a:solidFill>
              </a:rPr>
            </a:br>
            <a:r>
              <a:rPr lang="en-US" i="1" dirty="0" smtClean="0">
                <a:solidFill>
                  <a:schemeClr val="bg2">
                    <a:lumMod val="10000"/>
                  </a:schemeClr>
                </a:solidFill>
              </a:rPr>
              <a:t>the Final Regulations</a:t>
            </a:r>
            <a:endParaRPr lang="en-US" i="1" dirty="0">
              <a:solidFill>
                <a:schemeClr val="bg2">
                  <a:lumMod val="10000"/>
                </a:schemeClr>
              </a:solidFill>
            </a:endParaRPr>
          </a:p>
        </p:txBody>
      </p:sp>
      <p:sp>
        <p:nvSpPr>
          <p:cNvPr id="13" name="TextBox 12"/>
          <p:cNvSpPr txBox="1"/>
          <p:nvPr/>
        </p:nvSpPr>
        <p:spPr>
          <a:xfrm>
            <a:off x="4343400" y="5014511"/>
            <a:ext cx="4181475" cy="1200329"/>
          </a:xfrm>
          <a:prstGeom prst="rect">
            <a:avLst/>
          </a:prstGeom>
          <a:noFill/>
        </p:spPr>
        <p:txBody>
          <a:bodyPr wrap="square" rtlCol="0">
            <a:spAutoFit/>
          </a:bodyPr>
          <a:lstStyle/>
          <a:p>
            <a:pPr algn="ctr"/>
            <a:r>
              <a:rPr lang="en-US" i="1" dirty="0" smtClean="0">
                <a:solidFill>
                  <a:schemeClr val="bg2">
                    <a:lumMod val="10000"/>
                  </a:schemeClr>
                </a:solidFill>
              </a:rPr>
              <a:t>Districts have more flexibility </a:t>
            </a:r>
            <a:br>
              <a:rPr lang="en-US" i="1" dirty="0" smtClean="0">
                <a:solidFill>
                  <a:schemeClr val="bg2">
                    <a:lumMod val="10000"/>
                  </a:schemeClr>
                </a:solidFill>
              </a:rPr>
            </a:br>
            <a:r>
              <a:rPr lang="en-US" i="1" dirty="0" smtClean="0">
                <a:solidFill>
                  <a:schemeClr val="bg2">
                    <a:lumMod val="10000"/>
                  </a:schemeClr>
                </a:solidFill>
              </a:rPr>
              <a:t>in the details of the </a:t>
            </a:r>
            <a:br>
              <a:rPr lang="en-US" i="1" dirty="0" smtClean="0">
                <a:solidFill>
                  <a:schemeClr val="bg2">
                    <a:lumMod val="10000"/>
                  </a:schemeClr>
                </a:solidFill>
              </a:rPr>
            </a:br>
            <a:r>
              <a:rPr lang="en-US" i="1" dirty="0" smtClean="0">
                <a:solidFill>
                  <a:schemeClr val="bg2">
                    <a:lumMod val="10000"/>
                  </a:schemeClr>
                </a:solidFill>
              </a:rPr>
              <a:t>grievance procedure, so long as it is prompt and equitable</a:t>
            </a:r>
            <a:endParaRPr lang="en-US" i="1" dirty="0">
              <a:solidFill>
                <a:schemeClr val="bg2">
                  <a:lumMod val="10000"/>
                </a:schemeClr>
              </a:solidFill>
            </a:endParaRPr>
          </a:p>
        </p:txBody>
      </p:sp>
      <p:sp>
        <p:nvSpPr>
          <p:cNvPr id="14" name="Down Arrow 13"/>
          <p:cNvSpPr/>
          <p:nvPr/>
        </p:nvSpPr>
        <p:spPr>
          <a:xfrm>
            <a:off x="6057364" y="3137868"/>
            <a:ext cx="718185" cy="9387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19060148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46208"/>
            <a:ext cx="8229600" cy="523220"/>
          </a:xfrm>
        </p:spPr>
        <p:txBody>
          <a:bodyPr>
            <a:spAutoFit/>
          </a:bodyPr>
          <a:lstStyle/>
          <a:p>
            <a:pPr eaLnBrk="1" hangingPunct="1"/>
            <a:r>
              <a:rPr lang="en-US" dirty="0" smtClean="0">
                <a:solidFill>
                  <a:schemeClr val="tx2"/>
                </a:solidFill>
                <a:latin typeface="Source Sans Pro" charset="0"/>
              </a:rPr>
              <a:t>“Sex Discrimination”</a:t>
            </a:r>
            <a:endParaRPr lang="en-US" dirty="0">
              <a:solidFill>
                <a:schemeClr val="tx2"/>
              </a:solidFill>
              <a:latin typeface="Source Sans Pro" charset="0"/>
            </a:endParaRPr>
          </a:p>
        </p:txBody>
      </p:sp>
      <p:sp>
        <p:nvSpPr>
          <p:cNvPr id="173" name="Rectangle 172"/>
          <p:cNvSpPr/>
          <p:nvPr/>
        </p:nvSpPr>
        <p:spPr>
          <a:xfrm>
            <a:off x="4343400" y="7142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555441" y="3238838"/>
            <a:ext cx="160537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Increased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charset="0"/>
                <a:ea typeface="ＭＳ Ｐゴシック" charset="0"/>
              </a:rPr>
              <a:t>Flexibility</a:t>
            </a:r>
          </a:p>
        </p:txBody>
      </p:sp>
      <p:sp>
        <p:nvSpPr>
          <p:cNvPr id="22" name="Slide Number Placeholder 2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2C3E50"/>
              </a:solidFill>
              <a:effectLst/>
              <a:uLnTx/>
              <a:uFillTx/>
              <a:latin typeface="Calibri" charset="0"/>
              <a:ea typeface="ＭＳ Ｐゴシック" charset="0"/>
              <a:cs typeface="Arial" charset="0"/>
            </a:endParaRPr>
          </a:p>
        </p:txBody>
      </p:sp>
      <p:grpSp>
        <p:nvGrpSpPr>
          <p:cNvPr id="9" name="Group 8"/>
          <p:cNvGrpSpPr/>
          <p:nvPr/>
        </p:nvGrpSpPr>
        <p:grpSpPr>
          <a:xfrm>
            <a:off x="0" y="908208"/>
            <a:ext cx="9144000" cy="5213350"/>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ular Callout 2"/>
          <p:cNvSpPr/>
          <p:nvPr/>
        </p:nvSpPr>
        <p:spPr>
          <a:xfrm>
            <a:off x="381000" y="1365408"/>
            <a:ext cx="8382000" cy="4391025"/>
          </a:xfrm>
          <a:prstGeom prst="wedgeRectCallout">
            <a:avLst>
              <a:gd name="adj1" fmla="val -20535"/>
              <a:gd name="adj2" fmla="val 56360"/>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0" y="673417"/>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7" name="TextBox 16"/>
          <p:cNvSpPr txBox="1"/>
          <p:nvPr/>
        </p:nvSpPr>
        <p:spPr>
          <a:xfrm rot="10800000">
            <a:off x="7696200" y="4184808"/>
            <a:ext cx="1524000" cy="221599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Arial Black" panose="020B0A04020102020204" pitchFamily="34" charset="0"/>
                <a:ea typeface="ＭＳ Ｐゴシック" charset="0"/>
                <a:cs typeface="Aharoni" panose="02010803020104030203" pitchFamily="2" charset="-79"/>
              </a:rPr>
              <a:t>“</a:t>
            </a:r>
          </a:p>
        </p:txBody>
      </p:sp>
      <p:sp>
        <p:nvSpPr>
          <p:cNvPr id="16" name="TextBox 15">
            <a:extLst>
              <a:ext uri="{FF2B5EF4-FFF2-40B4-BE49-F238E27FC236}">
                <a16:creationId xmlns:a16="http://schemas.microsoft.com/office/drawing/2014/main" id="{E4E393AE-4998-AD44-9A7E-3BB78CA89080}"/>
              </a:ext>
            </a:extLst>
          </p:cNvPr>
          <p:cNvSpPr txBox="1"/>
          <p:nvPr/>
        </p:nvSpPr>
        <p:spPr>
          <a:xfrm>
            <a:off x="762000" y="1449148"/>
            <a:ext cx="7848600" cy="3785652"/>
          </a:xfrm>
          <a:prstGeom prst="rect">
            <a:avLst/>
          </a:prstGeom>
          <a:noFill/>
        </p:spPr>
        <p:txBody>
          <a:bodyPr wrap="square" rtlCol="0">
            <a:spAutoFit/>
          </a:bodyPr>
          <a:lstStyle/>
          <a:p>
            <a:r>
              <a:rPr lang="en-US" sz="2400" b="1" dirty="0">
                <a:solidFill>
                  <a:schemeClr val="bg1"/>
                </a:solidFill>
              </a:rPr>
              <a:t>   </a:t>
            </a:r>
            <a:r>
              <a:rPr lang="en-US" sz="4000" b="1" dirty="0">
                <a:solidFill>
                  <a:schemeClr val="bg1"/>
                </a:solidFill>
              </a:rPr>
              <a:t>occurs when a person, because of the person’s sex, is denied participation in or the benefits of any education program or activity receiving federal financial assistance.</a:t>
            </a:r>
            <a:endParaRPr lang="en-US" sz="4000" dirty="0">
              <a:solidFill>
                <a:schemeClr val="bg1"/>
              </a:solidFill>
            </a:endParaRPr>
          </a:p>
        </p:txBody>
      </p:sp>
      <p:sp>
        <p:nvSpPr>
          <p:cNvPr id="18" name="Date Placeholder 3"/>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rPr>
              <a:t>© Shipman &amp; Goodwin </a:t>
            </a: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LLP 2020</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309178051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EXPANDSHOWBAR" val="True"/>
  <p:tag name="TASKPANEKEY" val="e00bf4a1-241b-43ed-8c36-e3bdcdadecf4"/>
  <p:tag name="POWERPOINTVERSION" val="16.0"/>
  <p:tag name="TPPRESENTATIONGUID" val="6d4e3f59-1f13-4d09-837c-57dc661768ec"/>
  <p:tag name="TPVERSION" val="8"/>
  <p:tag name="TPFULLVERSION" val="8.7.3.11"/>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Mercurio">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 id="{F11BC6F9-4BCB-0549-B500-FE408C7B3F21}" vid="{5C994A76-D6D0-F240-81F6-465AC2E8DD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25537</TotalTime>
  <Words>4026</Words>
  <Application>Microsoft Office PowerPoint</Application>
  <PresentationFormat>On-screen Show (4:3)</PresentationFormat>
  <Paragraphs>404</Paragraphs>
  <Slides>47</Slides>
  <Notes>32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ＭＳ Ｐゴシック</vt:lpstr>
      <vt:lpstr>Aharoni</vt:lpstr>
      <vt:lpstr>Arial</vt:lpstr>
      <vt:lpstr>Arial Black</vt:lpstr>
      <vt:lpstr>BatangChe</vt:lpstr>
      <vt:lpstr>Book Antiqua</vt:lpstr>
      <vt:lpstr>Bradley Hand ITC</vt:lpstr>
      <vt:lpstr>Calibri</vt:lpstr>
      <vt:lpstr>Courier New</vt:lpstr>
      <vt:lpstr>Source Sans Pro</vt:lpstr>
      <vt:lpstr>Source Sans Pro Light</vt:lpstr>
      <vt:lpstr>Wingdings</vt:lpstr>
      <vt:lpstr>Office Theme</vt:lpstr>
      <vt:lpstr>1_Office Theme</vt:lpstr>
      <vt:lpstr>Title IX Final Regulations: Administrator Training</vt:lpstr>
      <vt:lpstr>Title IX of the  Education Amendments of 1972</vt:lpstr>
      <vt:lpstr>Title IX: The Basics</vt:lpstr>
      <vt:lpstr>Denial of Equal Opportunity</vt:lpstr>
      <vt:lpstr>New Final Regulations</vt:lpstr>
      <vt:lpstr>New Final Regulations – What’s New?</vt:lpstr>
      <vt:lpstr>Key Personnel</vt:lpstr>
      <vt:lpstr>Grievance Process v. Procedure</vt:lpstr>
      <vt:lpstr>“Sex Discrimination”</vt:lpstr>
      <vt:lpstr>“Sexual Harassment”</vt:lpstr>
      <vt:lpstr>“Actual Knowledge”</vt:lpstr>
      <vt:lpstr>Types of Sexual Harassment</vt:lpstr>
      <vt:lpstr>Quid Pro Quo</vt:lpstr>
      <vt:lpstr>Severe, Pervasive, Offensive Unwelcome Conduct</vt:lpstr>
      <vt:lpstr>Sex-Based Offenses</vt:lpstr>
      <vt:lpstr>Examples of Sexual Harassment</vt:lpstr>
      <vt:lpstr>Reporting</vt:lpstr>
      <vt:lpstr>General Response to Sexual Harassment</vt:lpstr>
      <vt:lpstr>Grievance Process for Allegations of Sexual Harassment</vt:lpstr>
      <vt:lpstr>Title IX Coordinator:  Responsibilities within the Grievance Process</vt:lpstr>
      <vt:lpstr>Supportive Measures</vt:lpstr>
      <vt:lpstr>Supportive Measures</vt:lpstr>
      <vt:lpstr>Emergency Removal</vt:lpstr>
      <vt:lpstr>Emergency Removal/Administrative Leave</vt:lpstr>
      <vt:lpstr>Retaliation</vt:lpstr>
      <vt:lpstr>Scenarios</vt:lpstr>
      <vt:lpstr>PowerPoint Presentation</vt:lpstr>
      <vt:lpstr>PowerPoint Presentation</vt:lpstr>
      <vt:lpstr>PowerPoint Presentation</vt:lpstr>
      <vt:lpstr>PowerPoint Presentation</vt:lpstr>
      <vt:lpstr>PowerPoint Presentation</vt:lpstr>
      <vt:lpstr>Did the district handle this appropriately? </vt:lpstr>
      <vt:lpstr>Connecticut Bullying Law</vt:lpstr>
      <vt:lpstr>2019 Changes to Bullying Law Effective July 1, 2021 – Public Act 19-166</vt:lpstr>
      <vt:lpstr>“Bullying” in Connecticut</vt:lpstr>
      <vt:lpstr>“Bullying” includes:</vt:lpstr>
      <vt:lpstr>“Cyberbullying”</vt:lpstr>
      <vt:lpstr>“Teen Dating Violence”</vt:lpstr>
      <vt:lpstr>Bullying MUST be investigated when it occurs…</vt:lpstr>
      <vt:lpstr>AND Bullying MUST be investigated when it occurs…</vt:lpstr>
      <vt:lpstr>When the Investigation is Complete…</vt:lpstr>
      <vt:lpstr>When the Investigation is Complete…</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Richman Smith, Jessica</cp:lastModifiedBy>
  <cp:revision>1196</cp:revision>
  <cp:lastPrinted>2017-05-26T13:47:28Z</cp:lastPrinted>
  <dcterms:created xsi:type="dcterms:W3CDTF">2006-08-16T00:00:00Z</dcterms:created>
  <dcterms:modified xsi:type="dcterms:W3CDTF">2022-01-10T17:36:10Z</dcterms:modified>
</cp:coreProperties>
</file>